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1.xml" ContentType="application/vnd.ms-office.webextension+xml"/>
  <Override PartName="/ppt/notesSlides/notesSlide18.xml" ContentType="application/vnd.openxmlformats-officedocument.presentationml.notesSlide+xml"/>
  <Override PartName="/ppt/webextensions/webextension2.xml" ContentType="application/vnd.ms-office.webextension+xml"/>
  <Override PartName="/ppt/notesSlides/notesSlide19.xml" ContentType="application/vnd.openxmlformats-officedocument.presentationml.notesSlide+xml"/>
  <Override PartName="/ppt/webextensions/webextension3.xml" ContentType="application/vnd.ms-office.webextension+xml"/>
  <Override PartName="/ppt/notesSlides/notesSlide20.xml" ContentType="application/vnd.openxmlformats-officedocument.presentationml.notesSlide+xml"/>
  <Override PartName="/ppt/webextensions/webextension4.xml" ContentType="application/vnd.ms-office.webextension+xml"/>
  <Override PartName="/ppt/notesSlides/notesSlide21.xml" ContentType="application/vnd.openxmlformats-officedocument.presentationml.notesSlide+xml"/>
  <Override PartName="/ppt/webextensions/webextension5.xml" ContentType="application/vnd.ms-office.webextension+xml"/>
  <Override PartName="/ppt/notesSlides/notesSlide22.xml" ContentType="application/vnd.openxmlformats-officedocument.presentationml.notesSlide+xml"/>
  <Override PartName="/ppt/webextensions/webextension6.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webextensions/webextension7.xml" ContentType="application/vnd.ms-office.webextension+xml"/>
  <Override PartName="/ppt/notesSlides/notesSlide25.xml" ContentType="application/vnd.openxmlformats-officedocument.presentationml.notesSlide+xml"/>
  <Override PartName="/ppt/webextensions/webextension8.xml" ContentType="application/vnd.ms-office.webextension+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webextensions/webextension9.xml" ContentType="application/vnd.ms-office.webextension+xml"/>
  <Override PartName="/ppt/notesSlides/notesSlide28.xml" ContentType="application/vnd.openxmlformats-officedocument.presentationml.notesSlide+xml"/>
  <Override PartName="/ppt/webextensions/webextension10.xml" ContentType="application/vnd.ms-office.webextension+xml"/>
  <Override PartName="/ppt/notesSlides/notesSlide29.xml" ContentType="application/vnd.openxmlformats-officedocument.presentationml.notesSlide+xml"/>
  <Override PartName="/ppt/webextensions/webextension11.xml" ContentType="application/vnd.ms-office.webextension+xml"/>
  <Override PartName="/ppt/notesSlides/notesSlide30.xml" ContentType="application/vnd.openxmlformats-officedocument.presentationml.notesSlide+xml"/>
  <Override PartName="/ppt/webextensions/webextension12.xml" ContentType="application/vnd.ms-office.webextension+xml"/>
  <Override PartName="/ppt/notesSlides/notesSlide31.xml" ContentType="application/vnd.openxmlformats-officedocument.presentationml.notesSlide+xml"/>
  <Override PartName="/ppt/webextensions/webextension13.xml" ContentType="application/vnd.ms-office.webextension+xml"/>
  <Override PartName="/ppt/notesSlides/notesSlide32.xml" ContentType="application/vnd.openxmlformats-officedocument.presentationml.notesSlide+xml"/>
  <Override PartName="/ppt/webextensions/webextension14.xml" ContentType="application/vnd.ms-office.webextension+xml"/>
  <Override PartName="/ppt/notesSlides/notesSlide33.xml" ContentType="application/vnd.openxmlformats-officedocument.presentationml.notesSlide+xml"/>
  <Override PartName="/ppt/webextensions/webextension15.xml" ContentType="application/vnd.ms-office.webextension+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67" r:id="rId4"/>
    <p:sldId id="269" r:id="rId5"/>
    <p:sldId id="268" r:id="rId6"/>
    <p:sldId id="258" r:id="rId7"/>
    <p:sldId id="289" r:id="rId8"/>
    <p:sldId id="288" r:id="rId9"/>
    <p:sldId id="260" r:id="rId10"/>
    <p:sldId id="259" r:id="rId11"/>
    <p:sldId id="263" r:id="rId12"/>
    <p:sldId id="262" r:id="rId13"/>
    <p:sldId id="264" r:id="rId14"/>
    <p:sldId id="261" r:id="rId15"/>
    <p:sldId id="290" r:id="rId16"/>
    <p:sldId id="291" r:id="rId17"/>
    <p:sldId id="270" r:id="rId18"/>
    <p:sldId id="272" r:id="rId19"/>
    <p:sldId id="280" r:id="rId20"/>
    <p:sldId id="281" r:id="rId21"/>
    <p:sldId id="274" r:id="rId22"/>
    <p:sldId id="273" r:id="rId23"/>
    <p:sldId id="265" r:id="rId24"/>
    <p:sldId id="271" r:id="rId25"/>
    <p:sldId id="275" r:id="rId26"/>
    <p:sldId id="285" r:id="rId27"/>
    <p:sldId id="276" r:id="rId28"/>
    <p:sldId id="277" r:id="rId29"/>
    <p:sldId id="278" r:id="rId30"/>
    <p:sldId id="279" r:id="rId31"/>
    <p:sldId id="282" r:id="rId32"/>
    <p:sldId id="283" r:id="rId33"/>
    <p:sldId id="284" r:id="rId34"/>
    <p:sldId id="26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0" autoAdjust="0"/>
    <p:restoredTop sz="73557" autoAdjust="0"/>
  </p:normalViewPr>
  <p:slideViewPr>
    <p:cSldViewPr snapToGrid="0" snapToObjects="1">
      <p:cViewPr varScale="1">
        <p:scale>
          <a:sx n="76" d="100"/>
          <a:sy n="76" d="100"/>
        </p:scale>
        <p:origin x="1554" y="29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972E1-128D-4E5B-941F-F3E678832A88}" type="datetimeFigureOut">
              <a:rPr lang="en-US" smtClean="0"/>
              <a:t>3/13/2025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8353F-2043-4352-B0B1-12844AADEFCB}" type="slidenum">
              <a:rPr lang="en-US" smtClean="0"/>
              <a:t>‹#›</a:t>
            </a:fld>
            <a:endParaRPr lang="en-US"/>
          </a:p>
        </p:txBody>
      </p:sp>
    </p:spTree>
    <p:extLst>
      <p:ext uri="{BB962C8B-B14F-4D97-AF65-F5344CB8AC3E}">
        <p14:creationId xmlns:p14="http://schemas.microsoft.com/office/powerpoint/2010/main" val="3904052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1</a:t>
            </a:fld>
            <a:endParaRPr lang="en-US"/>
          </a:p>
        </p:txBody>
      </p:sp>
    </p:spTree>
    <p:extLst>
      <p:ext uri="{BB962C8B-B14F-4D97-AF65-F5344CB8AC3E}">
        <p14:creationId xmlns:p14="http://schemas.microsoft.com/office/powerpoint/2010/main" val="3680941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0" i="0" u="none" strike="noStrike" dirty="0" err="1">
                <a:solidFill>
                  <a:srgbClr val="000000"/>
                </a:solidFill>
                <a:effectLst/>
              </a:rPr>
              <a:t>Ths</a:t>
            </a:r>
            <a:r>
              <a:rPr lang="en-US" sz="2400" b="0" i="0" u="none" strike="noStrike" dirty="0">
                <a:solidFill>
                  <a:srgbClr val="000000"/>
                </a:solidFill>
                <a:effectLst/>
              </a:rPr>
              <a:t> bar chart represents the </a:t>
            </a:r>
            <a:r>
              <a:rPr lang="en-US" sz="2400" b="1" i="0" u="none" strike="noStrike" dirty="0">
                <a:solidFill>
                  <a:srgbClr val="000000"/>
                </a:solidFill>
                <a:effectLst/>
              </a:rPr>
              <a:t>distribution of patients diagnosed with Alzheimer’s disease (1) vs. those without (0)</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left bar (0)</a:t>
            </a:r>
            <a:r>
              <a:rPr lang="en-US" sz="2400" b="0" i="0" u="none" strike="noStrike" dirty="0">
                <a:solidFill>
                  <a:srgbClr val="000000"/>
                </a:solidFill>
                <a:effectLst/>
              </a:rPr>
              <a:t> represents the number of patients </a:t>
            </a:r>
            <a:r>
              <a:rPr lang="en-US" sz="2400" b="1" i="0" u="none" strike="noStrike" dirty="0">
                <a:solidFill>
                  <a:srgbClr val="000000"/>
                </a:solidFill>
                <a:effectLst/>
              </a:rPr>
              <a:t>without Alzheimer's</a:t>
            </a:r>
            <a:r>
              <a:rPr lang="en-US" sz="2400" b="0" i="0" u="none" strike="noStrike" dirty="0">
                <a:solidFill>
                  <a:srgbClr val="000000"/>
                </a:solidFill>
                <a:effectLst/>
              </a:rPr>
              <a:t>, while the </a:t>
            </a:r>
            <a:r>
              <a:rPr lang="en-US" sz="2400" b="1" i="0" u="none" strike="noStrike" dirty="0">
                <a:solidFill>
                  <a:srgbClr val="000000"/>
                </a:solidFill>
                <a:effectLst/>
              </a:rPr>
              <a:t>right bar (1)</a:t>
            </a:r>
            <a:r>
              <a:rPr lang="en-US" sz="2400" b="0" i="0" u="none" strike="noStrike" dirty="0">
                <a:solidFill>
                  <a:srgbClr val="000000"/>
                </a:solidFill>
                <a:effectLst/>
              </a:rPr>
              <a:t> represents those </a:t>
            </a:r>
            <a:r>
              <a:rPr lang="en-US" sz="2400" b="1" i="0" u="none" strike="noStrike" dirty="0">
                <a:solidFill>
                  <a:srgbClr val="000000"/>
                </a:solidFill>
                <a:effectLst/>
              </a:rPr>
              <a:t>diagnosed with the disease</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height difference</a:t>
            </a:r>
            <a:r>
              <a:rPr lang="en-US" sz="2400" b="0" i="0" u="none" strike="noStrike" dirty="0">
                <a:solidFill>
                  <a:srgbClr val="000000"/>
                </a:solidFill>
                <a:effectLst/>
              </a:rPr>
              <a:t> between the bars suggests that </a:t>
            </a:r>
            <a:r>
              <a:rPr lang="en-US" sz="2400" b="1" i="0" u="none" strike="noStrike" dirty="0">
                <a:solidFill>
                  <a:srgbClr val="000000"/>
                </a:solidFill>
                <a:effectLst/>
              </a:rPr>
              <a:t>fewer people in the dataset have been diagnosed with Alzheimer's compared to those who have not</a:t>
            </a:r>
            <a:r>
              <a:rPr lang="en-US" sz="2400" b="0" i="0" u="none" strike="noStrike" dirty="0">
                <a:solidFill>
                  <a:srgbClr val="000000"/>
                </a:solidFill>
                <a:effectLst/>
              </a:rPr>
              <a:t>.</a:t>
            </a:r>
          </a:p>
          <a:p>
            <a:pPr algn="l"/>
            <a:r>
              <a:rPr lang="en-US" sz="2400" b="0" i="0" u="none" strike="noStrike" dirty="0">
                <a:solidFill>
                  <a:srgbClr val="000000"/>
                </a:solidFill>
                <a:effectLst/>
              </a:rPr>
              <a:t>📌 </a:t>
            </a:r>
            <a:r>
              <a:rPr lang="en-US" sz="2400" b="1" i="0" u="none" strike="noStrike" dirty="0">
                <a:solidFill>
                  <a:srgbClr val="000000"/>
                </a:solidFill>
                <a:effectLst/>
              </a:rPr>
              <a:t>Key Insights:</a:t>
            </a:r>
            <a:endParaRPr lang="en-US" sz="2400" b="0" i="0" u="none" strike="noStrike" dirty="0">
              <a:solidFill>
                <a:srgbClr val="000000"/>
              </a:solidFill>
              <a:effectLst/>
            </a:endParaRPr>
          </a:p>
          <a:p>
            <a:pPr algn="l">
              <a:buFont typeface="Arial" panose="020B0604020202020204" pitchFamily="34" charset="0"/>
              <a:buChar char="•"/>
            </a:pPr>
            <a:r>
              <a:rPr lang="en-US" sz="2400" b="0" i="0" u="none" strike="noStrike" dirty="0">
                <a:solidFill>
                  <a:srgbClr val="000000"/>
                </a:solidFill>
                <a:effectLst/>
              </a:rPr>
              <a:t>The number of </a:t>
            </a:r>
            <a:r>
              <a:rPr lang="en-US" sz="2400" b="1" i="0" u="none" strike="noStrike" dirty="0">
                <a:solidFill>
                  <a:srgbClr val="000000"/>
                </a:solidFill>
                <a:effectLst/>
              </a:rPr>
              <a:t>non-diagnosed patients is significantly higher</a:t>
            </a:r>
            <a:r>
              <a:rPr lang="en-US" sz="2400" b="0" i="0" u="none" strike="noStrike" dirty="0">
                <a:solidFill>
                  <a:srgbClr val="000000"/>
                </a:solidFill>
                <a:effectLst/>
              </a:rPr>
              <a:t> than the diagnosed group.</a:t>
            </a:r>
          </a:p>
          <a:p>
            <a:pPr algn="l">
              <a:buFont typeface="Arial" panose="020B0604020202020204" pitchFamily="34" charset="0"/>
              <a:buChar char="•"/>
            </a:pPr>
            <a:r>
              <a:rPr lang="en-US" sz="2400" b="0" i="0" u="none" strike="noStrike" dirty="0">
                <a:solidFill>
                  <a:srgbClr val="000000"/>
                </a:solidFill>
                <a:effectLst/>
              </a:rPr>
              <a:t>However, given that Alzheimer’s is a </a:t>
            </a:r>
            <a:r>
              <a:rPr lang="en-US" sz="2400" b="1" i="0" u="none" strike="noStrike" dirty="0">
                <a:solidFill>
                  <a:srgbClr val="000000"/>
                </a:solidFill>
                <a:effectLst/>
              </a:rPr>
              <a:t>progressive disease</a:t>
            </a:r>
            <a:r>
              <a:rPr lang="en-US" sz="2400" b="0" i="0" u="none" strike="noStrike" dirty="0">
                <a:solidFill>
                  <a:srgbClr val="000000"/>
                </a:solidFill>
                <a:effectLst/>
              </a:rPr>
              <a:t>, many individuals in the "0" category may still be at </a:t>
            </a:r>
            <a:r>
              <a:rPr lang="en-US" sz="2400" b="1" i="0" u="none" strike="noStrike" dirty="0">
                <a:solidFill>
                  <a:srgbClr val="000000"/>
                </a:solidFill>
                <a:effectLst/>
              </a:rPr>
              <a:t>risk for developing cognitive impairment</a:t>
            </a:r>
            <a:r>
              <a:rPr lang="en-US" sz="2400" b="0" i="0" u="none" strike="noStrike" dirty="0">
                <a:solidFill>
                  <a:srgbClr val="000000"/>
                </a:solidFill>
                <a:effectLst/>
              </a:rPr>
              <a:t> over time.</a:t>
            </a:r>
          </a:p>
          <a:p>
            <a:pPr algn="l">
              <a:buFont typeface="Arial" panose="020B0604020202020204" pitchFamily="34" charset="0"/>
              <a:buChar char="•"/>
            </a:pPr>
            <a:r>
              <a:rPr lang="en-US" sz="2400" b="0" i="0" u="none" strike="noStrike" dirty="0">
                <a:solidFill>
                  <a:srgbClr val="000000"/>
                </a:solidFill>
                <a:effectLst/>
              </a:rPr>
              <a:t>If the dataset includes </a:t>
            </a:r>
            <a:r>
              <a:rPr lang="en-US" sz="2400" b="1" i="0" u="none" strike="noStrike" dirty="0">
                <a:solidFill>
                  <a:srgbClr val="000000"/>
                </a:solidFill>
                <a:effectLst/>
              </a:rPr>
              <a:t>older individuals</a:t>
            </a:r>
            <a:r>
              <a:rPr lang="en-US" sz="2400" b="0" i="0" u="none" strike="noStrike" dirty="0">
                <a:solidFill>
                  <a:srgbClr val="000000"/>
                </a:solidFill>
                <a:effectLst/>
              </a:rPr>
              <a:t>, the proportion of diagnosed cases might increase due to the </a:t>
            </a:r>
            <a:r>
              <a:rPr lang="en-US" sz="2400" b="1" i="0" u="none" strike="noStrike" dirty="0">
                <a:solidFill>
                  <a:srgbClr val="000000"/>
                </a:solidFill>
                <a:effectLst/>
              </a:rPr>
              <a:t>strong correlation between age and Alzheimer’s risk</a:t>
            </a:r>
            <a:r>
              <a:rPr lang="en-US" sz="2400" b="0" i="0" u="none" strike="noStrike" dirty="0">
                <a:solidFill>
                  <a:srgbClr val="000000"/>
                </a:solidFill>
                <a:effectLst/>
              </a:rPr>
              <a:t>.</a:t>
            </a:r>
          </a:p>
          <a:p>
            <a:pPr algn="l"/>
            <a:r>
              <a:rPr lang="en-US" sz="2400" b="0" i="0" u="none" strike="noStrike" dirty="0">
                <a:solidFill>
                  <a:srgbClr val="000000"/>
                </a:solidFill>
                <a:effectLst/>
              </a:rPr>
              <a:t>🔎 </a:t>
            </a:r>
            <a:r>
              <a:rPr lang="en-US" sz="2400" b="1" i="0" u="none" strike="noStrike" dirty="0">
                <a:solidFill>
                  <a:srgbClr val="000000"/>
                </a:solidFill>
                <a:effectLst/>
              </a:rPr>
              <a:t>Discussion Points:</a:t>
            </a:r>
            <a:endParaRPr lang="en-US" sz="2400" b="0" i="0" u="none" strike="noStrike" dirty="0">
              <a:solidFill>
                <a:srgbClr val="000000"/>
              </a:solidFill>
              <a:effectLst/>
            </a:endParaRPr>
          </a:p>
          <a:p>
            <a:pPr algn="l">
              <a:buFont typeface="Arial" panose="020B0604020202020204" pitchFamily="34" charset="0"/>
              <a:buChar char="•"/>
            </a:pPr>
            <a:r>
              <a:rPr lang="en-US" sz="2400" b="1" i="0" u="none" strike="noStrike" dirty="0">
                <a:solidFill>
                  <a:srgbClr val="000000"/>
                </a:solidFill>
                <a:effectLst/>
              </a:rPr>
              <a:t>Is this dataset representative?</a:t>
            </a:r>
            <a:r>
              <a:rPr lang="en-US" sz="2400" b="0" i="0" u="none" strike="noStrike" dirty="0">
                <a:solidFill>
                  <a:srgbClr val="000000"/>
                </a:solidFill>
                <a:effectLst/>
              </a:rPr>
              <a:t> If this data comes from a population with a low overall Alzheimer’s prevalence, it could impact our ability to detect meaningful trends.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10</a:t>
            </a:fld>
            <a:endParaRPr lang="en-US"/>
          </a:p>
        </p:txBody>
      </p:sp>
    </p:spTree>
    <p:extLst>
      <p:ext uri="{BB962C8B-B14F-4D97-AF65-F5344CB8AC3E}">
        <p14:creationId xmlns:p14="http://schemas.microsoft.com/office/powerpoint/2010/main" val="323763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Talking Points for the Box Plot</a:t>
            </a:r>
          </a:p>
          <a:p>
            <a:pPr algn="l"/>
            <a:r>
              <a:rPr lang="en-US" b="0" i="0" u="none" strike="noStrike" dirty="0">
                <a:solidFill>
                  <a:srgbClr val="000000"/>
                </a:solidFill>
                <a:effectLst/>
              </a:rPr>
              <a:t>📊 </a:t>
            </a:r>
            <a:r>
              <a:rPr lang="en-US" b="1" i="0" u="none" strike="noStrike" dirty="0">
                <a:solidFill>
                  <a:srgbClr val="000000"/>
                </a:solidFill>
                <a:effectLst/>
              </a:rPr>
              <a:t>What the Box Plot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plot compares </a:t>
            </a:r>
            <a:r>
              <a:rPr lang="en-US" b="1" i="0" u="none" strike="noStrike" dirty="0">
                <a:solidFill>
                  <a:srgbClr val="000000"/>
                </a:solidFill>
                <a:effectLst/>
              </a:rPr>
              <a:t>BMI (Body Mass Index) distribution</a:t>
            </a:r>
            <a:r>
              <a:rPr lang="en-US" b="0" i="0" u="none" strike="noStrike" dirty="0">
                <a:solidFill>
                  <a:srgbClr val="000000"/>
                </a:solidFill>
                <a:effectLst/>
              </a:rPr>
              <a:t> between patients </a:t>
            </a:r>
            <a:r>
              <a:rPr lang="en-US" b="1" i="0" u="none" strike="noStrike" dirty="0">
                <a:solidFill>
                  <a:srgbClr val="000000"/>
                </a:solidFill>
                <a:effectLst/>
              </a:rPr>
              <a:t>with and without Alzheimer’s</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X-axis:</a:t>
            </a:r>
            <a:r>
              <a:rPr lang="en-US" b="0" i="0" u="none" strike="noStrike" dirty="0">
                <a:solidFill>
                  <a:srgbClr val="000000"/>
                </a:solidFill>
                <a:effectLst/>
              </a:rPr>
              <a:t> Diagnosis categories:</a:t>
            </a:r>
          </a:p>
          <a:p>
            <a:pPr marL="742950" lvl="1" indent="-285750" algn="l">
              <a:buFont typeface="Arial" panose="020B0604020202020204" pitchFamily="34" charset="0"/>
              <a:buChar char="•"/>
            </a:pPr>
            <a:r>
              <a:rPr lang="en-US" b="1" i="0" u="none" strike="noStrike" dirty="0">
                <a:solidFill>
                  <a:srgbClr val="000000"/>
                </a:solidFill>
                <a:effectLst/>
              </a:rPr>
              <a:t>0</a:t>
            </a:r>
            <a:r>
              <a:rPr lang="en-US" b="0" i="0" u="none" strike="noStrike" dirty="0">
                <a:solidFill>
                  <a:srgbClr val="000000"/>
                </a:solidFill>
                <a:effectLst/>
              </a:rPr>
              <a:t> → Patients </a:t>
            </a:r>
            <a:r>
              <a:rPr lang="en-US" b="1" i="0" u="none" strike="noStrike" dirty="0">
                <a:solidFill>
                  <a:srgbClr val="000000"/>
                </a:solidFill>
                <a:effectLst/>
              </a:rPr>
              <a:t>without Alzheimer’s</a:t>
            </a:r>
            <a:r>
              <a:rPr lang="en-US" b="0" i="0" u="none" strike="noStrike" dirty="0">
                <a:solidFill>
                  <a:srgbClr val="000000"/>
                </a:solidFill>
                <a:effectLst/>
              </a:rPr>
              <a:t> (blue box).</a:t>
            </a:r>
          </a:p>
          <a:p>
            <a:pPr marL="742950" lvl="1" indent="-285750" algn="l">
              <a:buFont typeface="Arial" panose="020B0604020202020204" pitchFamily="34" charset="0"/>
              <a:buChar char="•"/>
            </a:pPr>
            <a:r>
              <a:rPr lang="en-US" b="1" i="0" u="none" strike="noStrike" dirty="0">
                <a:solidFill>
                  <a:srgbClr val="000000"/>
                </a:solidFill>
                <a:effectLst/>
              </a:rPr>
              <a:t>1</a:t>
            </a:r>
            <a:r>
              <a:rPr lang="en-US" b="0" i="0" u="none" strike="noStrike" dirty="0">
                <a:solidFill>
                  <a:srgbClr val="000000"/>
                </a:solidFill>
                <a:effectLst/>
              </a:rPr>
              <a:t> → Patients </a:t>
            </a:r>
            <a:r>
              <a:rPr lang="en-US" b="1" i="0" u="none" strike="noStrike" dirty="0">
                <a:solidFill>
                  <a:srgbClr val="000000"/>
                </a:solidFill>
                <a:effectLst/>
              </a:rPr>
              <a:t>diagnosed with Alzheimer’s</a:t>
            </a:r>
            <a:r>
              <a:rPr lang="en-US" b="0" i="0" u="none" strike="noStrike" dirty="0">
                <a:solidFill>
                  <a:srgbClr val="000000"/>
                </a:solidFill>
                <a:effectLst/>
              </a:rPr>
              <a:t> (peach box).</a:t>
            </a:r>
          </a:p>
          <a:p>
            <a:pPr algn="l">
              <a:buFont typeface="Arial" panose="020B0604020202020204" pitchFamily="34" charset="0"/>
              <a:buChar char="•"/>
            </a:pPr>
            <a:r>
              <a:rPr lang="en-US" b="1" i="0" u="none" strike="noStrike" dirty="0">
                <a:solidFill>
                  <a:srgbClr val="000000"/>
                </a:solidFill>
                <a:effectLst/>
              </a:rPr>
              <a:t>Y-axis:</a:t>
            </a:r>
            <a:r>
              <a:rPr lang="en-US" b="0" i="0" u="none" strike="noStrike" dirty="0">
                <a:solidFill>
                  <a:srgbClr val="000000"/>
                </a:solidFill>
                <a:effectLst/>
              </a:rPr>
              <a:t> BMI values, showing how body weight varies among these groups.</a:t>
            </a:r>
          </a:p>
          <a:p>
            <a:pPr algn="l">
              <a:buFont typeface="Arial" panose="020B0604020202020204" pitchFamily="34" charset="0"/>
              <a:buChar char="•"/>
            </a:pPr>
            <a:r>
              <a:rPr lang="en-US" b="0" i="0" u="none" strike="noStrike" dirty="0">
                <a:solidFill>
                  <a:srgbClr val="000000"/>
                </a:solidFill>
                <a:effectLst/>
              </a:rPr>
              <a:t>Each box represents the </a:t>
            </a:r>
            <a:r>
              <a:rPr lang="en-US" b="1" i="0" u="none" strike="noStrike" dirty="0">
                <a:solidFill>
                  <a:srgbClr val="000000"/>
                </a:solidFill>
                <a:effectLst/>
              </a:rPr>
              <a:t>middle 50% of BMI values</a:t>
            </a:r>
            <a:r>
              <a:rPr lang="en-US" b="0" i="0" u="none" strike="noStrike" dirty="0">
                <a:solidFill>
                  <a:srgbClr val="000000"/>
                </a:solidFill>
                <a:effectLst/>
              </a:rPr>
              <a:t>, with the </a:t>
            </a:r>
            <a:r>
              <a:rPr lang="en-US" b="1" i="0" u="none" strike="noStrike" dirty="0">
                <a:solidFill>
                  <a:srgbClr val="000000"/>
                </a:solidFill>
                <a:effectLst/>
              </a:rPr>
              <a:t>median (middle line in each box)</a:t>
            </a:r>
            <a:r>
              <a:rPr lang="en-US" b="0" i="0" u="none" strike="noStrike" dirty="0">
                <a:solidFill>
                  <a:srgbClr val="000000"/>
                </a:solidFill>
                <a:effectLst/>
              </a:rPr>
              <a:t> indicating the central tendency.</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whiskers (vertical lines)</a:t>
            </a:r>
            <a:r>
              <a:rPr lang="en-US" b="0" i="0" u="none" strike="noStrike" dirty="0">
                <a:solidFill>
                  <a:srgbClr val="000000"/>
                </a:solidFill>
                <a:effectLst/>
              </a:rPr>
              <a:t> extend to show </a:t>
            </a:r>
            <a:r>
              <a:rPr lang="en-US" b="1" i="0" u="none" strike="noStrike" dirty="0">
                <a:solidFill>
                  <a:srgbClr val="000000"/>
                </a:solidFill>
                <a:effectLst/>
              </a:rPr>
              <a:t>minimum and maximum BMI values</a:t>
            </a:r>
            <a:r>
              <a:rPr lang="en-US" b="0" i="0" u="none" strike="noStrike" dirty="0">
                <a:solidFill>
                  <a:srgbClr val="000000"/>
                </a:solidFill>
                <a:effectLst/>
              </a:rPr>
              <a:t>, excluding outliers.</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BMI distribution appears similar</a:t>
            </a:r>
            <a:r>
              <a:rPr lang="en-US" b="0" i="0" u="none" strike="noStrike" dirty="0">
                <a:solidFill>
                  <a:srgbClr val="000000"/>
                </a:solidFill>
                <a:effectLst/>
              </a:rPr>
              <a:t> between both groups, suggesting that there may not be a strong direct link between BMI and Alzheimer’s diagnosis in this dataset.</a:t>
            </a:r>
          </a:p>
          <a:p>
            <a:pPr algn="l">
              <a:buFont typeface="Arial" panose="020B0604020202020204" pitchFamily="34" charset="0"/>
              <a:buChar char="•"/>
            </a:pPr>
            <a:r>
              <a:rPr lang="en-US" b="0" i="0" u="none" strike="noStrike" dirty="0">
                <a:solidFill>
                  <a:srgbClr val="000000"/>
                </a:solidFill>
                <a:effectLst/>
              </a:rPr>
              <a:t>Both groups have a </a:t>
            </a:r>
            <a:r>
              <a:rPr lang="en-US" b="1" i="0" u="none" strike="noStrike" dirty="0">
                <a:solidFill>
                  <a:srgbClr val="000000"/>
                </a:solidFill>
                <a:effectLst/>
              </a:rPr>
              <a:t>similar median BMI</a:t>
            </a:r>
            <a:r>
              <a:rPr lang="en-US" b="0" i="0" u="none" strike="noStrike" dirty="0">
                <a:solidFill>
                  <a:srgbClr val="000000"/>
                </a:solidFill>
                <a:effectLst/>
              </a:rPr>
              <a:t>, meaning the average BMI is nearly the same for diagnosed and non-diagnosed individuals.</a:t>
            </a:r>
          </a:p>
          <a:p>
            <a:pPr algn="l">
              <a:buFont typeface="Arial" panose="020B0604020202020204" pitchFamily="34" charset="0"/>
              <a:buChar char="•"/>
            </a:pPr>
            <a:r>
              <a:rPr lang="en-US" b="0" i="0" u="none" strike="noStrike" dirty="0">
                <a:solidFill>
                  <a:srgbClr val="000000"/>
                </a:solidFill>
                <a:effectLst/>
              </a:rPr>
              <a:t>The spread of BMI values is also comparable, indicating that </a:t>
            </a:r>
            <a:r>
              <a:rPr lang="en-US" b="1" i="0" u="none" strike="noStrike" dirty="0">
                <a:solidFill>
                  <a:srgbClr val="000000"/>
                </a:solidFill>
                <a:effectLst/>
              </a:rPr>
              <a:t>both underweight and overweight individuals exist in both groups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However, BMI alone may not be sufficient to predict Alzheimer’s—it is often </a:t>
            </a:r>
            <a:r>
              <a:rPr lang="en-US" b="1" i="0" u="none" strike="noStrike" dirty="0">
                <a:solidFill>
                  <a:srgbClr val="000000"/>
                </a:solidFill>
                <a:effectLst/>
              </a:rPr>
              <a:t>one of many contributing risk factors</a:t>
            </a:r>
            <a:r>
              <a:rPr lang="en-US" b="0" i="0" u="none" strike="noStrike" dirty="0">
                <a:solidFill>
                  <a:srgbClr val="000000"/>
                </a:solidFill>
                <a:effectLst/>
              </a:rPr>
              <a:t>, alongside </a:t>
            </a:r>
            <a:r>
              <a:rPr lang="en-US" b="1" i="0" u="none" strike="noStrike" dirty="0">
                <a:solidFill>
                  <a:srgbClr val="000000"/>
                </a:solidFill>
                <a:effectLst/>
              </a:rPr>
              <a:t>age, genetics, cardiovascular health, and lifestyle</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Is obesity a risk factor for Alzheimer’s?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that </a:t>
            </a:r>
            <a:r>
              <a:rPr lang="en-US" b="1" i="0" u="none" strike="noStrike" dirty="0">
                <a:solidFill>
                  <a:srgbClr val="000000"/>
                </a:solidFill>
                <a:effectLst/>
              </a:rPr>
              <a:t>obesity in midlife</a:t>
            </a:r>
            <a:r>
              <a:rPr lang="en-US" b="0" i="0" u="none" strike="noStrike" dirty="0">
                <a:solidFill>
                  <a:srgbClr val="000000"/>
                </a:solidFill>
                <a:effectLst/>
              </a:rPr>
              <a:t> increases Alzheimer’s risk, but </a:t>
            </a:r>
            <a:r>
              <a:rPr lang="en-US" b="1" i="0" u="none" strike="noStrike" dirty="0">
                <a:solidFill>
                  <a:srgbClr val="000000"/>
                </a:solidFill>
                <a:effectLst/>
              </a:rPr>
              <a:t>low BMI in later life</a:t>
            </a:r>
            <a:r>
              <a:rPr lang="en-US" b="0" i="0" u="none" strike="noStrike" dirty="0">
                <a:solidFill>
                  <a:srgbClr val="000000"/>
                </a:solidFill>
                <a:effectLst/>
              </a:rPr>
              <a:t> may be a sign of disease progression.</a:t>
            </a:r>
          </a:p>
          <a:p>
            <a:pPr algn="l">
              <a:buFont typeface="Arial" panose="020B0604020202020204" pitchFamily="34" charset="0"/>
              <a:buChar char="•"/>
            </a:pPr>
            <a:r>
              <a:rPr lang="en-US" b="1" i="0" u="none" strike="noStrike" dirty="0">
                <a:solidFill>
                  <a:srgbClr val="000000"/>
                </a:solidFill>
                <a:effectLst/>
              </a:rPr>
              <a:t>How does BMI interact with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We can explore whether BMI correlates with </a:t>
            </a:r>
            <a:r>
              <a:rPr lang="en-US" b="1" i="0" u="none" strike="noStrike" dirty="0">
                <a:solidFill>
                  <a:srgbClr val="000000"/>
                </a:solidFill>
                <a:effectLst/>
              </a:rPr>
              <a:t>cholesterol, hypertension, diabetes, or cognitive scores (MMSE)</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Could weight loss indicate disease progression?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Sudden weight loss in elderly patients</a:t>
            </a:r>
            <a:r>
              <a:rPr lang="en-US" b="0" i="0" u="none" strike="noStrike" dirty="0">
                <a:solidFill>
                  <a:srgbClr val="000000"/>
                </a:solidFill>
                <a:effectLst/>
              </a:rPr>
              <a:t> is sometimes linked to cognitive decline, possibly due to </a:t>
            </a:r>
            <a:r>
              <a:rPr lang="en-US" b="1" i="0" u="none" strike="noStrike" dirty="0">
                <a:solidFill>
                  <a:srgbClr val="000000"/>
                </a:solidFill>
                <a:effectLst/>
              </a:rPr>
              <a:t>loss of muscle mass or metabolic changes in the brain</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11</a:t>
            </a:fld>
            <a:endParaRPr lang="en-US"/>
          </a:p>
        </p:txBody>
      </p:sp>
    </p:spTree>
    <p:extLst>
      <p:ext uri="{BB962C8B-B14F-4D97-AF65-F5344CB8AC3E}">
        <p14:creationId xmlns:p14="http://schemas.microsoft.com/office/powerpoint/2010/main" val="15835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represents the distribution of </a:t>
            </a:r>
            <a:r>
              <a:rPr lang="en-US" b="1" i="0" u="none" strike="noStrike" dirty="0">
                <a:solidFill>
                  <a:srgbClr val="000000"/>
                </a:solidFill>
                <a:effectLst/>
              </a:rPr>
              <a:t>education levels</a:t>
            </a:r>
            <a:r>
              <a:rPr lang="en-US" b="0" i="0" u="none" strike="noStrike" dirty="0">
                <a:solidFill>
                  <a:srgbClr val="000000"/>
                </a:solidFill>
                <a:effectLst/>
              </a:rPr>
              <a:t> among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education levels</a:t>
            </a:r>
            <a:r>
              <a:rPr lang="en-US" b="0" i="0" u="none" strike="noStrike" dirty="0">
                <a:solidFill>
                  <a:srgbClr val="000000"/>
                </a:solidFill>
                <a:effectLst/>
              </a:rPr>
              <a:t> (0, 1, 2, 3), while 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category.</a:t>
            </a:r>
          </a:p>
          <a:p>
            <a:pPr algn="l">
              <a:buFont typeface="Arial" panose="020B0604020202020204" pitchFamily="34" charset="0"/>
              <a:buChar char="•"/>
            </a:pPr>
            <a:r>
              <a:rPr lang="en-US" b="1" i="0" u="none" strike="noStrike" dirty="0">
                <a:solidFill>
                  <a:srgbClr val="000000"/>
                </a:solidFill>
                <a:effectLst/>
              </a:rPr>
              <a:t>Education Level 1 has the highest representation</a:t>
            </a:r>
            <a:r>
              <a:rPr lang="en-US" b="0" i="0" u="none" strike="noStrike" dirty="0">
                <a:solidFill>
                  <a:srgbClr val="000000"/>
                </a:solidFill>
                <a:effectLst/>
              </a:rPr>
              <a:t>, followed by </a:t>
            </a:r>
            <a:r>
              <a:rPr lang="en-US" b="1" i="0" u="none" strike="noStrike" dirty="0">
                <a:solidFill>
                  <a:srgbClr val="000000"/>
                </a:solidFill>
                <a:effectLst/>
              </a:rPr>
              <a:t>Level 2, Level 0, and then Level 3</a:t>
            </a:r>
            <a:r>
              <a:rPr lang="en-US" b="0" i="0" u="none" strike="noStrike" dirty="0">
                <a:solidFill>
                  <a:srgbClr val="000000"/>
                </a:solidFill>
                <a:effectLst/>
              </a:rPr>
              <a:t>.</a:t>
            </a:r>
          </a:p>
          <a:p>
            <a:pPr algn="l">
              <a:buFont typeface="Arial" panose="020B0604020202020204" pitchFamily="34" charset="0"/>
              <a:buChar char="•"/>
            </a:pPr>
            <a:r>
              <a:rPr lang="en-US" b="1" dirty="0"/>
              <a:t>0</a:t>
            </a:r>
            <a:r>
              <a:rPr lang="en-US" dirty="0"/>
              <a:t> → </a:t>
            </a:r>
            <a:r>
              <a:rPr lang="en-US" b="1" dirty="0"/>
              <a:t>No formal education</a:t>
            </a:r>
            <a:r>
              <a:rPr lang="en-US" dirty="0"/>
              <a:t> or </a:t>
            </a:r>
            <a:r>
              <a:rPr lang="en-US" b="1" dirty="0"/>
              <a:t>Primary school education1</a:t>
            </a:r>
            <a:r>
              <a:rPr lang="en-US" dirty="0"/>
              <a:t> → </a:t>
            </a:r>
            <a:r>
              <a:rPr lang="en-US" b="1" dirty="0"/>
              <a:t>Some secondary education</a:t>
            </a:r>
            <a:r>
              <a:rPr lang="en-US" dirty="0"/>
              <a:t> (e.g., middle school or partial high school)</a:t>
            </a:r>
            <a:r>
              <a:rPr lang="en-US" b="1" dirty="0"/>
              <a:t>2</a:t>
            </a:r>
            <a:r>
              <a:rPr lang="en-US" dirty="0"/>
              <a:t> → </a:t>
            </a:r>
            <a:r>
              <a:rPr lang="en-US" b="1" dirty="0"/>
              <a:t>High school diploma or equivalent3</a:t>
            </a:r>
            <a:r>
              <a:rPr lang="en-US" dirty="0"/>
              <a:t> → </a:t>
            </a:r>
            <a:r>
              <a:rPr lang="en-US" b="1" dirty="0"/>
              <a:t>Higher education</a:t>
            </a:r>
            <a:r>
              <a:rPr lang="en-US" dirty="0"/>
              <a:t> (e.g., college, university, or advanced degrees)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shows a </a:t>
            </a:r>
            <a:r>
              <a:rPr lang="en-US" b="1" i="0" u="none" strike="noStrike" dirty="0">
                <a:solidFill>
                  <a:srgbClr val="000000"/>
                </a:solidFill>
                <a:effectLst/>
              </a:rPr>
              <a:t>diverse range of educational backgrounds</a:t>
            </a:r>
            <a:r>
              <a:rPr lang="en-US" b="0" i="0" u="none" strike="noStrike" dirty="0">
                <a:solidFill>
                  <a:srgbClr val="000000"/>
                </a:solidFill>
                <a:effectLst/>
              </a:rPr>
              <a:t>, but </a:t>
            </a:r>
            <a:r>
              <a:rPr lang="en-US" b="1" i="0" u="none" strike="noStrike" dirty="0">
                <a:solidFill>
                  <a:srgbClr val="000000"/>
                </a:solidFill>
                <a:effectLst/>
              </a:rPr>
              <a:t>higher education levels (3) have fewer patients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Studies suggest that </a:t>
            </a:r>
            <a:r>
              <a:rPr lang="en-US" b="1" i="0" u="none" strike="noStrike" dirty="0">
                <a:solidFill>
                  <a:srgbClr val="000000"/>
                </a:solidFill>
                <a:effectLst/>
              </a:rPr>
              <a:t>higher education may act as a protective factor</a:t>
            </a:r>
            <a:r>
              <a:rPr lang="en-US" b="0" i="0" u="none" strike="noStrike" dirty="0">
                <a:solidFill>
                  <a:srgbClr val="000000"/>
                </a:solidFill>
                <a:effectLst/>
              </a:rPr>
              <a:t> against Alzheimer’s due to </a:t>
            </a:r>
            <a:r>
              <a:rPr lang="en-US" b="1" i="0" u="none" strike="noStrike" dirty="0">
                <a:solidFill>
                  <a:srgbClr val="000000"/>
                </a:solidFill>
                <a:effectLst/>
              </a:rPr>
              <a:t>cognitive reserve</a:t>
            </a:r>
            <a:r>
              <a:rPr lang="en-US" b="0" i="0" u="none" strike="noStrike" dirty="0">
                <a:solidFill>
                  <a:srgbClr val="000000"/>
                </a:solidFill>
                <a:effectLst/>
              </a:rPr>
              <a:t>, meaning the brain can better compensate for early damage.</a:t>
            </a:r>
          </a:p>
          <a:p>
            <a:pPr algn="l">
              <a:buFont typeface="Arial" panose="020B0604020202020204" pitchFamily="34" charset="0"/>
              <a:buChar char="•"/>
            </a:pPr>
            <a:r>
              <a:rPr lang="en-US" b="0" i="0" u="none" strike="noStrike" dirty="0">
                <a:solidFill>
                  <a:srgbClr val="000000"/>
                </a:solidFill>
                <a:effectLst/>
              </a:rPr>
              <a:t>If </a:t>
            </a:r>
            <a:r>
              <a:rPr lang="en-US" b="1" i="0" u="none" strike="noStrike" dirty="0">
                <a:solidFill>
                  <a:srgbClr val="000000"/>
                </a:solidFill>
                <a:effectLst/>
              </a:rPr>
              <a:t>lower education levels correlate with higher Alzheimer’s diagnosis rates</a:t>
            </a:r>
            <a:r>
              <a:rPr lang="en-US" b="0" i="0" u="none" strike="noStrike" dirty="0">
                <a:solidFill>
                  <a:srgbClr val="000000"/>
                </a:solidFill>
                <a:effectLst/>
              </a:rPr>
              <a:t>, this supports the idea that </a:t>
            </a:r>
            <a:r>
              <a:rPr lang="en-US" b="1" i="0" u="none" strike="noStrike" dirty="0">
                <a:solidFill>
                  <a:srgbClr val="000000"/>
                </a:solidFill>
                <a:effectLst/>
              </a:rPr>
              <a:t>education contributes to cognitive resilience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smaller number of highly educated patients (Level 3)</a:t>
            </a:r>
            <a:r>
              <a:rPr lang="en-US" b="0" i="0" u="none" strike="noStrike" dirty="0">
                <a:solidFill>
                  <a:srgbClr val="000000"/>
                </a:solidFill>
                <a:effectLst/>
              </a:rPr>
              <a:t> might make it difficult to analyze their risk in detail.</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Does education level influence cognitive test scores (MMSE)?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People with </a:t>
            </a:r>
            <a:r>
              <a:rPr lang="en-US" b="1" i="0" u="none" strike="noStrike" dirty="0">
                <a:solidFill>
                  <a:srgbClr val="000000"/>
                </a:solidFill>
                <a:effectLst/>
              </a:rPr>
              <a:t>higher education might score better on MMSE tests</a:t>
            </a:r>
            <a:r>
              <a:rPr lang="en-US" b="0" i="0" u="none" strike="noStrike" dirty="0">
                <a:solidFill>
                  <a:srgbClr val="000000"/>
                </a:solidFill>
                <a:effectLst/>
              </a:rPr>
              <a:t>, even if they are in early stages of Alzheimer's.</a:t>
            </a:r>
          </a:p>
          <a:p>
            <a:pPr algn="l">
              <a:buFont typeface="Arial" panose="020B0604020202020204" pitchFamily="34" charset="0"/>
              <a:buChar char="•"/>
            </a:pPr>
            <a:r>
              <a:rPr lang="en-US" b="1" i="0" u="none" strike="noStrike" dirty="0">
                <a:solidFill>
                  <a:srgbClr val="000000"/>
                </a:solidFill>
                <a:effectLst/>
              </a:rPr>
              <a:t>How does education interact with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Patients with </a:t>
            </a:r>
            <a:r>
              <a:rPr lang="en-US" b="1" i="0" u="none" strike="noStrike" dirty="0">
                <a:solidFill>
                  <a:srgbClr val="000000"/>
                </a:solidFill>
                <a:effectLst/>
              </a:rPr>
              <a:t>lower education may also have different lifestyle factors</a:t>
            </a:r>
            <a:r>
              <a:rPr lang="en-US" b="0" i="0" u="none" strike="noStrike" dirty="0">
                <a:solidFill>
                  <a:srgbClr val="000000"/>
                </a:solidFill>
                <a:effectLst/>
              </a:rPr>
              <a:t> (e.g., diet, healthcare access, physical activity) that affect Alzheimer’s risk.</a:t>
            </a:r>
          </a:p>
          <a:p>
            <a:pPr algn="l">
              <a:buFont typeface="Arial" panose="020B0604020202020204" pitchFamily="34" charset="0"/>
              <a:buChar char="•"/>
            </a:pPr>
            <a:r>
              <a:rPr lang="en-US" b="1" i="0" u="none" strike="noStrike" dirty="0">
                <a:solidFill>
                  <a:srgbClr val="000000"/>
                </a:solidFill>
                <a:effectLst/>
              </a:rPr>
              <a:t>How can this data inform public health strategies?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Promoting </a:t>
            </a:r>
            <a:r>
              <a:rPr lang="en-US" b="1" i="0" u="none" strike="noStrike" dirty="0">
                <a:solidFill>
                  <a:srgbClr val="000000"/>
                </a:solidFill>
                <a:effectLst/>
              </a:rPr>
              <a:t>lifelong learning, cognitive training, and mental engagement</a:t>
            </a:r>
            <a:r>
              <a:rPr lang="en-US" b="0" i="0" u="none" strike="noStrike" dirty="0">
                <a:solidFill>
                  <a:srgbClr val="000000"/>
                </a:solidFill>
                <a:effectLst/>
              </a:rPr>
              <a:t> may help delay cognitive decline.</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12</a:t>
            </a:fld>
            <a:endParaRPr lang="en-US"/>
          </a:p>
        </p:txBody>
      </p:sp>
    </p:spTree>
    <p:extLst>
      <p:ext uri="{BB962C8B-B14F-4D97-AF65-F5344CB8AC3E}">
        <p14:creationId xmlns:p14="http://schemas.microsoft.com/office/powerpoint/2010/main" val="246736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Heatmap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heatmap </a:t>
            </a:r>
            <a:r>
              <a:rPr lang="en-US" b="1" i="0" u="none" strike="noStrike" dirty="0">
                <a:solidFill>
                  <a:srgbClr val="000000"/>
                </a:solidFill>
                <a:effectLst/>
              </a:rPr>
              <a:t>visualizes correlations between key medical and cognitive features</a:t>
            </a:r>
            <a:r>
              <a:rPr lang="en-US" b="0" i="0" u="none" strike="noStrike" dirty="0">
                <a:solidFill>
                  <a:srgbClr val="000000"/>
                </a:solidFill>
                <a:effectLst/>
              </a:rPr>
              <a:t> in the dataset.</a:t>
            </a:r>
          </a:p>
          <a:p>
            <a:pPr algn="l">
              <a:buFont typeface="Arial" panose="020B0604020202020204" pitchFamily="34" charset="0"/>
              <a:buChar char="•"/>
            </a:pPr>
            <a:r>
              <a:rPr lang="en-US" b="1" i="0" u="none" strike="noStrike" dirty="0">
                <a:solidFill>
                  <a:srgbClr val="000000"/>
                </a:solidFill>
                <a:effectLst/>
              </a:rPr>
              <a:t>Color Interpretation: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Red areas (closer to +1)</a:t>
            </a:r>
            <a:r>
              <a:rPr lang="en-US" b="0" i="0" u="none" strike="noStrike" dirty="0">
                <a:solidFill>
                  <a:srgbClr val="000000"/>
                </a:solidFill>
                <a:effectLst/>
              </a:rPr>
              <a:t> → Strong positive correlation (when one factor increases, the other also increases).</a:t>
            </a:r>
          </a:p>
          <a:p>
            <a:pPr marL="742950" lvl="1" indent="-285750" algn="l">
              <a:buFont typeface="Arial" panose="020B0604020202020204" pitchFamily="34" charset="0"/>
              <a:buChar char="•"/>
            </a:pPr>
            <a:r>
              <a:rPr lang="en-US" b="1" i="0" u="none" strike="noStrike" dirty="0">
                <a:solidFill>
                  <a:srgbClr val="000000"/>
                </a:solidFill>
                <a:effectLst/>
              </a:rPr>
              <a:t>Blue areas (closer to -1)</a:t>
            </a:r>
            <a:r>
              <a:rPr lang="en-US" b="0" i="0" u="none" strike="noStrike" dirty="0">
                <a:solidFill>
                  <a:srgbClr val="000000"/>
                </a:solidFill>
                <a:effectLst/>
              </a:rPr>
              <a:t> → Strong negative correlation (when one factor increases, the other decreases).</a:t>
            </a:r>
          </a:p>
          <a:p>
            <a:pPr marL="742950" lvl="1" indent="-285750" algn="l">
              <a:buFont typeface="Arial" panose="020B0604020202020204" pitchFamily="34" charset="0"/>
              <a:buChar char="•"/>
            </a:pPr>
            <a:r>
              <a:rPr lang="en-US" b="1" i="0" u="none" strike="noStrike" dirty="0">
                <a:solidFill>
                  <a:srgbClr val="000000"/>
                </a:solidFill>
                <a:effectLst/>
              </a:rPr>
              <a:t>Lighter shades</a:t>
            </a:r>
            <a:r>
              <a:rPr lang="en-US" b="0" i="0" u="none" strike="noStrike" dirty="0">
                <a:solidFill>
                  <a:srgbClr val="000000"/>
                </a:solidFill>
                <a:effectLst/>
              </a:rPr>
              <a:t> → Weak or no correlation.</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correlation values range from -1 to +1</a:t>
            </a:r>
            <a:r>
              <a:rPr lang="en-US" b="0" i="0" u="none" strike="noStrike" dirty="0">
                <a:solidFill>
                  <a:srgbClr val="000000"/>
                </a:solidFill>
                <a:effectLst/>
              </a:rPr>
              <a:t>, with </a:t>
            </a:r>
            <a:r>
              <a:rPr lang="en-US" b="1" i="0" u="none" strike="noStrike" dirty="0">
                <a:solidFill>
                  <a:srgbClr val="000000"/>
                </a:solidFill>
                <a:effectLst/>
              </a:rPr>
              <a:t>0 indicating no correlation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Age vs. MMSE Score (-0.24)</a:t>
            </a:r>
            <a:endParaRPr lang="en-US" b="0" i="0" u="none" strike="noStrike" dirty="0">
              <a:solidFill>
                <a:srgbClr val="000000"/>
              </a:solidFill>
              <a:effectLst/>
            </a:endParaRPr>
          </a:p>
          <a:p>
            <a:pPr marL="742950" lvl="1" indent="-285750" algn="l">
              <a:buFont typeface="+mj-lt"/>
              <a:buAutoNum type="arabicPeriod"/>
            </a:pPr>
            <a:r>
              <a:rPr lang="en-US" b="1" i="0" u="none" strike="noStrike" dirty="0">
                <a:solidFill>
                  <a:srgbClr val="000000"/>
                </a:solidFill>
                <a:effectLst/>
              </a:rPr>
              <a:t>Negative correlation</a:t>
            </a:r>
            <a:r>
              <a:rPr lang="en-US" b="0" i="0" u="none" strike="noStrike" dirty="0">
                <a:solidFill>
                  <a:srgbClr val="000000"/>
                </a:solidFill>
                <a:effectLst/>
              </a:rPr>
              <a:t> suggests that </a:t>
            </a:r>
            <a:r>
              <a:rPr lang="en-US" b="1" i="0" u="none" strike="noStrike" dirty="0">
                <a:solidFill>
                  <a:srgbClr val="000000"/>
                </a:solidFill>
                <a:effectLst/>
              </a:rPr>
              <a:t>cognitive function (MMSE) declines with age</a:t>
            </a:r>
            <a:r>
              <a:rPr lang="en-US" b="0" i="0" u="none" strike="noStrike" dirty="0">
                <a:solidFill>
                  <a:srgbClr val="000000"/>
                </a:solidFill>
                <a:effectLst/>
              </a:rPr>
              <a:t>, supporting existing research on Alzheimer’s progression.</a:t>
            </a:r>
          </a:p>
          <a:p>
            <a:pPr algn="l">
              <a:buFont typeface="+mj-lt"/>
              <a:buAutoNum type="arabicPeriod"/>
            </a:pPr>
            <a:r>
              <a:rPr lang="en-US" b="1" i="0" u="none" strike="noStrike" dirty="0">
                <a:solidFill>
                  <a:srgbClr val="000000"/>
                </a:solidFill>
                <a:effectLst/>
              </a:rPr>
              <a:t>Age vs. Diagnosis (+0.23)</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positive correlation</a:t>
            </a:r>
            <a:r>
              <a:rPr lang="en-US" b="0" i="0" u="none" strike="noStrike" dirty="0">
                <a:solidFill>
                  <a:srgbClr val="000000"/>
                </a:solidFill>
                <a:effectLst/>
              </a:rPr>
              <a:t> indicates that </a:t>
            </a:r>
            <a:r>
              <a:rPr lang="en-US" b="1" i="0" u="none" strike="noStrike" dirty="0">
                <a:solidFill>
                  <a:srgbClr val="000000"/>
                </a:solidFill>
                <a:effectLst/>
              </a:rPr>
              <a:t>older individuals are more likely to be diagnosed with Alzheimer’s</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ADL (Activities of Daily Living) vs. Diagnosis (-0.33)</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moderate negative correlation</a:t>
            </a:r>
            <a:r>
              <a:rPr lang="en-US" b="0" i="0" u="none" strike="noStrike" dirty="0">
                <a:solidFill>
                  <a:srgbClr val="000000"/>
                </a:solidFill>
                <a:effectLst/>
              </a:rPr>
              <a:t> means that as </a:t>
            </a:r>
            <a:r>
              <a:rPr lang="en-US" b="1" i="0" u="none" strike="noStrike" dirty="0">
                <a:solidFill>
                  <a:srgbClr val="000000"/>
                </a:solidFill>
                <a:effectLst/>
              </a:rPr>
              <a:t>Alzheimer’s diagnosis increases, the ability to perform daily tasks decreases</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This aligns with the fact that Alzheimer’s progressively </a:t>
            </a:r>
            <a:r>
              <a:rPr lang="en-US" b="1" i="0" u="none" strike="noStrike" dirty="0">
                <a:solidFill>
                  <a:srgbClr val="000000"/>
                </a:solidFill>
                <a:effectLst/>
              </a:rPr>
              <a:t>impairs independence and cognitive function</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MMSE vs. Diagnosis (-0.24)</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negative correlation</a:t>
            </a:r>
            <a:r>
              <a:rPr lang="en-US" b="0" i="0" u="none" strike="noStrike" dirty="0">
                <a:solidFill>
                  <a:srgbClr val="000000"/>
                </a:solidFill>
                <a:effectLst/>
              </a:rPr>
              <a:t> suggests that lower MMSE scores are associated with </a:t>
            </a:r>
            <a:r>
              <a:rPr lang="en-US" b="1" i="0" u="none" strike="noStrike" dirty="0">
                <a:solidFill>
                  <a:srgbClr val="000000"/>
                </a:solidFill>
                <a:effectLst/>
              </a:rPr>
              <a:t>higher likelihood of Alzheimer’s diagnosis</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MMSE is a </a:t>
            </a:r>
            <a:r>
              <a:rPr lang="en-US" b="1" i="0" u="none" strike="noStrike" dirty="0">
                <a:solidFill>
                  <a:srgbClr val="000000"/>
                </a:solidFill>
                <a:effectLst/>
              </a:rPr>
              <a:t>critical cognitive test</a:t>
            </a:r>
            <a:r>
              <a:rPr lang="en-US" b="0" i="0" u="none" strike="noStrike" dirty="0">
                <a:solidFill>
                  <a:srgbClr val="000000"/>
                </a:solidFill>
                <a:effectLst/>
              </a:rPr>
              <a:t>, and this correlation confirms its effectiveness in detecting cognitive decline.</a:t>
            </a:r>
          </a:p>
          <a:p>
            <a:pPr algn="l">
              <a:buFont typeface="+mj-lt"/>
              <a:buAutoNum type="arabicPeriod"/>
            </a:pPr>
            <a:r>
              <a:rPr lang="en-US" b="1" i="0" u="none" strike="noStrike" dirty="0">
                <a:solidFill>
                  <a:srgbClr val="000000"/>
                </a:solidFill>
                <a:effectLst/>
              </a:rPr>
              <a:t>Systolic BP, Cholesterol, and BMI</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These features show weak correlations with diagnosis, suggesting that </a:t>
            </a:r>
            <a:r>
              <a:rPr lang="en-US" b="1" i="0" u="none" strike="noStrike" dirty="0">
                <a:solidFill>
                  <a:srgbClr val="000000"/>
                </a:solidFill>
                <a:effectLst/>
              </a:rPr>
              <a:t>vascular health factors may not be strong standalone predictors of Alzheimer’s in this dataset</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However, they might still contribute indirectly through </a:t>
            </a:r>
            <a:r>
              <a:rPr lang="en-US" b="1" i="0" u="none" strike="noStrike" dirty="0">
                <a:solidFill>
                  <a:srgbClr val="000000"/>
                </a:solidFill>
                <a:effectLst/>
              </a:rPr>
              <a:t>other risk factors like diabetes, hypertension, and obesity</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reliable are MMSE scores for early detection?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MMSE correlates with diagnosis, it reinforces its role as a </a:t>
            </a:r>
            <a:r>
              <a:rPr lang="en-US" b="1" i="0" u="none" strike="noStrike" dirty="0">
                <a:solidFill>
                  <a:srgbClr val="000000"/>
                </a:solidFill>
                <a:effectLst/>
              </a:rPr>
              <a:t>useful cognitive screening tool</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Should we explore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BMI and cholesterol don’t show strong correlations here, could </a:t>
            </a:r>
            <a:r>
              <a:rPr lang="en-US" b="1" i="0" u="none" strike="noStrike" dirty="0">
                <a:solidFill>
                  <a:srgbClr val="000000"/>
                </a:solidFill>
                <a:effectLst/>
              </a:rPr>
              <a:t>genetic factors or lifestyle variables</a:t>
            </a:r>
            <a:r>
              <a:rPr lang="en-US" b="0" i="0" u="none" strike="noStrike" dirty="0">
                <a:solidFill>
                  <a:srgbClr val="000000"/>
                </a:solidFill>
                <a:effectLst/>
              </a:rPr>
              <a:t> be more significant?</a:t>
            </a:r>
          </a:p>
          <a:p>
            <a:pPr algn="l">
              <a:buFont typeface="Arial" panose="020B0604020202020204" pitchFamily="34" charset="0"/>
              <a:buChar char="•"/>
            </a:pPr>
            <a:r>
              <a:rPr lang="en-US" b="1" i="0" u="none" strike="noStrike" dirty="0">
                <a:solidFill>
                  <a:srgbClr val="000000"/>
                </a:solidFill>
                <a:effectLst/>
              </a:rPr>
              <a:t>Could intervention strategies slow cognitive decline?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we focus on ADL and MMSE scores, could </a:t>
            </a:r>
            <a:r>
              <a:rPr lang="en-US" b="1" i="0" u="none" strike="noStrike" dirty="0">
                <a:solidFill>
                  <a:srgbClr val="000000"/>
                </a:solidFill>
                <a:effectLst/>
              </a:rPr>
              <a:t>early cognitive training or lifestyle changes</a:t>
            </a:r>
            <a:r>
              <a:rPr lang="en-US" b="0" i="0" u="none" strike="noStrike" dirty="0">
                <a:solidFill>
                  <a:srgbClr val="000000"/>
                </a:solidFill>
                <a:effectLst/>
              </a:rPr>
              <a:t> delay Alzheimer’s onset?</a:t>
            </a:r>
          </a:p>
          <a:p>
            <a:pPr>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0608353F-2043-4352-B0B1-12844AADEFCB}" type="slidenum">
              <a:rPr lang="en-US" smtClean="0"/>
              <a:t>13</a:t>
            </a:fld>
            <a:endParaRPr lang="en-US"/>
          </a:p>
        </p:txBody>
      </p:sp>
    </p:spTree>
    <p:extLst>
      <p:ext uri="{BB962C8B-B14F-4D97-AF65-F5344CB8AC3E}">
        <p14:creationId xmlns:p14="http://schemas.microsoft.com/office/powerpoint/2010/main" val="2107339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14</a:t>
            </a:fld>
            <a:endParaRPr lang="en-US"/>
          </a:p>
        </p:txBody>
      </p:sp>
    </p:spTree>
    <p:extLst>
      <p:ext uri="{BB962C8B-B14F-4D97-AF65-F5344CB8AC3E}">
        <p14:creationId xmlns:p14="http://schemas.microsoft.com/office/powerpoint/2010/main" val="270754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E11C-8F60-5B9A-39C9-153F7A7D7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7DF82-652E-E945-6980-E50973D1F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0C0E8-0E98-DD76-A44D-BB6699125246}"/>
              </a:ext>
            </a:extLst>
          </p:cNvPr>
          <p:cNvSpPr>
            <a:spLocks noGrp="1"/>
          </p:cNvSpPr>
          <p:nvPr>
            <p:ph type="body" idx="1"/>
          </p:nvPr>
        </p:nvSpPr>
        <p:spPr/>
        <p:txBody>
          <a:bodyPr/>
          <a:lstStyle/>
          <a:p>
            <a:pPr algn="l"/>
            <a:r>
              <a:rPr lang="en-US" b="1" i="0" u="none" strike="noStrike" dirty="0">
                <a:solidFill>
                  <a:srgbClr val="000000"/>
                </a:solidFill>
                <a:effectLst/>
              </a:rPr>
              <a:t>ANDREW</a:t>
            </a:r>
          </a:p>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a:extLst>
              <a:ext uri="{FF2B5EF4-FFF2-40B4-BE49-F238E27FC236}">
                <a16:creationId xmlns:a16="http://schemas.microsoft.com/office/drawing/2014/main" id="{F69C4FB5-F2C0-BAD3-DF1D-1DCBF25B24E2}"/>
              </a:ext>
            </a:extLst>
          </p:cNvPr>
          <p:cNvSpPr>
            <a:spLocks noGrp="1"/>
          </p:cNvSpPr>
          <p:nvPr>
            <p:ph type="sldNum" sz="quarter" idx="5"/>
          </p:nvPr>
        </p:nvSpPr>
        <p:spPr/>
        <p:txBody>
          <a:bodyPr/>
          <a:lstStyle/>
          <a:p>
            <a:fld id="{0608353F-2043-4352-B0B1-12844AADEFCB}" type="slidenum">
              <a:rPr lang="en-US" smtClean="0"/>
              <a:t>15</a:t>
            </a:fld>
            <a:endParaRPr lang="en-US"/>
          </a:p>
        </p:txBody>
      </p:sp>
    </p:spTree>
    <p:extLst>
      <p:ext uri="{BB962C8B-B14F-4D97-AF65-F5344CB8AC3E}">
        <p14:creationId xmlns:p14="http://schemas.microsoft.com/office/powerpoint/2010/main" val="387324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B5AF2-D1B5-0AD3-E88E-09533FD6E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3D6B-A47E-9ACD-2632-B82B41CD9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6AED4-4C2E-BE74-BFDF-36A33E9E097C}"/>
              </a:ext>
            </a:extLst>
          </p:cNvPr>
          <p:cNvSpPr>
            <a:spLocks noGrp="1"/>
          </p:cNvSpPr>
          <p:nvPr>
            <p:ph type="body" idx="1"/>
          </p:nvPr>
        </p:nvSpPr>
        <p:spPr/>
        <p:txBody>
          <a:bodyPr/>
          <a:lstStyle/>
          <a:p>
            <a:pPr algn="l"/>
            <a:r>
              <a:rPr lang="en-US" b="1" i="0" u="none" strike="noStrike" dirty="0">
                <a:solidFill>
                  <a:srgbClr val="000000"/>
                </a:solidFill>
                <a:effectLst/>
              </a:rPr>
              <a:t>ANDREW</a:t>
            </a:r>
          </a:p>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a:extLst>
              <a:ext uri="{FF2B5EF4-FFF2-40B4-BE49-F238E27FC236}">
                <a16:creationId xmlns:a16="http://schemas.microsoft.com/office/drawing/2014/main" id="{6FFCA64D-E071-A2CB-010F-ECE5F5C37429}"/>
              </a:ext>
            </a:extLst>
          </p:cNvPr>
          <p:cNvSpPr>
            <a:spLocks noGrp="1"/>
          </p:cNvSpPr>
          <p:nvPr>
            <p:ph type="sldNum" sz="quarter" idx="5"/>
          </p:nvPr>
        </p:nvSpPr>
        <p:spPr/>
        <p:txBody>
          <a:bodyPr/>
          <a:lstStyle/>
          <a:p>
            <a:fld id="{0608353F-2043-4352-B0B1-12844AADEFCB}" type="slidenum">
              <a:rPr lang="en-US" smtClean="0"/>
              <a:t>16</a:t>
            </a:fld>
            <a:endParaRPr lang="en-US"/>
          </a:p>
        </p:txBody>
      </p:sp>
    </p:spTree>
    <p:extLst>
      <p:ext uri="{BB962C8B-B14F-4D97-AF65-F5344CB8AC3E}">
        <p14:creationId xmlns:p14="http://schemas.microsoft.com/office/powerpoint/2010/main" val="303944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t>This visualization presents a side-by-side comparison of key Alzheimer's disease symptoms—such as behavioral problems, confusion, difficulty completing tasks, forgetfulness, memory complaints, personality changes, and disorientation—between individuals with a formal diagnosis and those without. The line chart helps us observe how these symptoms present and progress differently in each group. Noticing these distinctions is crucial, as it can highlight early indicators that may warrant further clinical evaluation. It also illustrates how treatment measures can help to lessen the symptoms when a patient is accurately diagnosed. </a:t>
            </a:r>
          </a:p>
          <a:p>
            <a:r>
              <a:rPr lang="en-US" dirty="0"/>
              <a:t>Make observations here</a:t>
            </a:r>
          </a:p>
        </p:txBody>
      </p:sp>
      <p:sp>
        <p:nvSpPr>
          <p:cNvPr id="4" name="Slide Number Placeholder 3"/>
          <p:cNvSpPr>
            <a:spLocks noGrp="1"/>
          </p:cNvSpPr>
          <p:nvPr>
            <p:ph type="sldNum" sz="quarter" idx="5"/>
          </p:nvPr>
        </p:nvSpPr>
        <p:spPr/>
        <p:txBody>
          <a:bodyPr/>
          <a:lstStyle/>
          <a:p>
            <a:fld id="{0608353F-2043-4352-B0B1-12844AADEFCB}" type="slidenum">
              <a:rPr lang="en-US" smtClean="0"/>
              <a:t>17</a:t>
            </a:fld>
            <a:endParaRPr lang="en-US"/>
          </a:p>
        </p:txBody>
      </p:sp>
    </p:spTree>
    <p:extLst>
      <p:ext uri="{BB962C8B-B14F-4D97-AF65-F5344CB8AC3E}">
        <p14:creationId xmlns:p14="http://schemas.microsoft.com/office/powerpoint/2010/main" val="721648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a:p>
            <a:r>
              <a:rPr lang="en-US" dirty="0"/>
              <a:t>This scatter plot visualizes the relationship between Alzheimer's disease symptoms and patient diagnosis rates. The x-axis represents the number of patients, while the y-axis indicates diagnosis status. Each dot corresponds to a specific symptom—such as behavioral problems, confusion, difficulty completing tasks, forgetfulness, memory complaints, personality changes, and disorientation—and the number of patients experiencing it. The distribution of these dots helps highlight which symptoms are most prevalent across the diagnosed population versus those without a diagnosis. </a:t>
            </a:r>
          </a:p>
        </p:txBody>
      </p:sp>
      <p:sp>
        <p:nvSpPr>
          <p:cNvPr id="4" name="Slide Number Placeholder 3"/>
          <p:cNvSpPr>
            <a:spLocks noGrp="1"/>
          </p:cNvSpPr>
          <p:nvPr>
            <p:ph type="sldNum" sz="quarter" idx="5"/>
          </p:nvPr>
        </p:nvSpPr>
        <p:spPr/>
        <p:txBody>
          <a:bodyPr/>
          <a:lstStyle/>
          <a:p>
            <a:fld id="{0608353F-2043-4352-B0B1-12844AADEFCB}" type="slidenum">
              <a:rPr lang="en-US" smtClean="0"/>
              <a:t>18</a:t>
            </a:fld>
            <a:endParaRPr lang="en-US"/>
          </a:p>
        </p:txBody>
      </p:sp>
    </p:spTree>
    <p:extLst>
      <p:ext uri="{BB962C8B-B14F-4D97-AF65-F5344CB8AC3E}">
        <p14:creationId xmlns:p14="http://schemas.microsoft.com/office/powerpoint/2010/main" val="4513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CHRISTIAN</a:t>
            </a:r>
          </a:p>
          <a:p>
            <a:r>
              <a:rPr lang="en-US" dirty="0"/>
              <a:t>This bar graph highlights the relative importance of various disease markers in diagnosing Alzheimer's, measured as a percentage on the diagnostic scale. The features are listed on the y-axis, with the diagnostic importance percentage on the x-axis. Notably, the top three features contributing most to diagnosis are functional assessment scores, MMSE scores, and memory complaints. These markers stand out as the most significant indicators of cognitive decline and potential risk. </a:t>
            </a:r>
          </a:p>
        </p:txBody>
      </p:sp>
      <p:sp>
        <p:nvSpPr>
          <p:cNvPr id="4" name="Slide Number Placeholder 3"/>
          <p:cNvSpPr>
            <a:spLocks noGrp="1"/>
          </p:cNvSpPr>
          <p:nvPr>
            <p:ph type="sldNum" sz="quarter" idx="5"/>
          </p:nvPr>
        </p:nvSpPr>
        <p:spPr/>
        <p:txBody>
          <a:bodyPr/>
          <a:lstStyle/>
          <a:p>
            <a:fld id="{0608353F-2043-4352-B0B1-12844AADEFCB}" type="slidenum">
              <a:rPr lang="en-US" smtClean="0"/>
              <a:t>19</a:t>
            </a:fld>
            <a:endParaRPr lang="en-US"/>
          </a:p>
        </p:txBody>
      </p:sp>
    </p:spTree>
    <p:extLst>
      <p:ext uri="{BB962C8B-B14F-4D97-AF65-F5344CB8AC3E}">
        <p14:creationId xmlns:p14="http://schemas.microsoft.com/office/powerpoint/2010/main" val="229286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2</a:t>
            </a:fld>
            <a:endParaRPr lang="en-US"/>
          </a:p>
        </p:txBody>
      </p:sp>
    </p:spTree>
    <p:extLst>
      <p:ext uri="{BB962C8B-B14F-4D97-AF65-F5344CB8AC3E}">
        <p14:creationId xmlns:p14="http://schemas.microsoft.com/office/powerpoint/2010/main" val="3965980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bar graph reinforces our understanding of the most significant disease markers contributing to an Alzheimer's diagnosis. Similar to the previous slide, the diagnostic scale of importance is shown as a percentage along the x-axis, with the key features listed on the y-axis. Once again, the top three features—functional assessment, MMSE scores, and memory complaints—stand out as the strongest indicators of disease progression. This consistency across analyses highlights the critical role these markers play in identifying high-risk individuals. It is important to consider how emphasizing these markers could support more accurate diagnoses and earlier intervention strategies for care teams.</a:t>
            </a:r>
          </a:p>
        </p:txBody>
      </p:sp>
      <p:sp>
        <p:nvSpPr>
          <p:cNvPr id="4" name="Slide Number Placeholder 3"/>
          <p:cNvSpPr>
            <a:spLocks noGrp="1"/>
          </p:cNvSpPr>
          <p:nvPr>
            <p:ph type="sldNum" sz="quarter" idx="5"/>
          </p:nvPr>
        </p:nvSpPr>
        <p:spPr/>
        <p:txBody>
          <a:bodyPr/>
          <a:lstStyle/>
          <a:p>
            <a:fld id="{0608353F-2043-4352-B0B1-12844AADEFCB}" type="slidenum">
              <a:rPr lang="en-US" smtClean="0"/>
              <a:t>20</a:t>
            </a:fld>
            <a:endParaRPr lang="en-US"/>
          </a:p>
        </p:txBody>
      </p:sp>
    </p:spTree>
    <p:extLst>
      <p:ext uri="{BB962C8B-B14F-4D97-AF65-F5344CB8AC3E}">
        <p14:creationId xmlns:p14="http://schemas.microsoft.com/office/powerpoint/2010/main" val="283163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box and whisker plot displays the distribution of functional assessment scores across two diagnosis groups: individuals with no diagnosis and those classified as high-risk. The functional assessment score, shown on the y-axis, reflects a patient's ability to perform daily living activities. By comparing these groups side by side, we can observe differences in median scores, the range of scores, and the variability within each group. Pay close attention to how the no diagnosis group shows a broader distribution, which could indicate greater challenges in daily functioning. This visualization helps us better understand how functional decline may correlate with diagnostic outcomes.</a:t>
            </a:r>
          </a:p>
          <a:p>
            <a:endParaRPr lang="en-US" dirty="0"/>
          </a:p>
          <a:p>
            <a:r>
              <a:rPr lang="en-US" dirty="0"/>
              <a:t>What is the functional assessment score and why is it important?</a:t>
            </a:r>
          </a:p>
          <a:p>
            <a:pPr marL="0" indent="0">
              <a:buFontTx/>
              <a:buNone/>
            </a:pPr>
            <a:r>
              <a:rPr lang="en-US" dirty="0"/>
              <a:t>- The smaller the gray zone (square/box) = smaller variance, more consistent </a:t>
            </a:r>
          </a:p>
          <a:p>
            <a:pPr marL="0" indent="0">
              <a:buFontTx/>
              <a:buNone/>
            </a:pPr>
            <a:r>
              <a:rPr lang="en-US" dirty="0"/>
              <a:t>- Larger gray zone (square/box)  = bigger variance, less consistent </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21</a:t>
            </a:fld>
            <a:endParaRPr lang="en-US"/>
          </a:p>
        </p:txBody>
      </p:sp>
    </p:spTree>
    <p:extLst>
      <p:ext uri="{BB962C8B-B14F-4D97-AF65-F5344CB8AC3E}">
        <p14:creationId xmlns:p14="http://schemas.microsoft.com/office/powerpoint/2010/main" val="2179574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box and whisker plot illustrates the distribution of MMSE (Mini-Mental State Examination) scores across two diagnosis groups: individuals with no diagnosis and those identified as high-risk. The MMSE score, shown on the y-axis, is a key measure used to assess cognitive function. The side-by-side comparison allows us to observe differences in score ranges, medians, and variability between the two groups. Notice the spread of scores—especially as the high-risk group has lower median scores or a wider distribution, which could suggest greater variability in cognitive decline. This visualization helps highlight the cognitive differences that may signal an increased risk for Alzheimer's.</a:t>
            </a:r>
          </a:p>
          <a:p>
            <a:endParaRPr lang="en-US" dirty="0"/>
          </a:p>
          <a:p>
            <a:r>
              <a:rPr lang="en-US" dirty="0"/>
              <a:t>What does MMSE stand for and why is it important?</a:t>
            </a:r>
          </a:p>
          <a:p>
            <a:pPr marL="0" indent="0">
              <a:buFontTx/>
              <a:buNone/>
            </a:pPr>
            <a:r>
              <a:rPr lang="en-US" dirty="0"/>
              <a:t>- The smaller the gray zone (square/box) = smaller variance, more consistent </a:t>
            </a:r>
          </a:p>
          <a:p>
            <a:pPr marL="0" indent="0">
              <a:buFontTx/>
              <a:buNone/>
            </a:pPr>
            <a:r>
              <a:rPr lang="en-US" dirty="0"/>
              <a:t>- Larger gray zone (square/box)  = bigger variance, less consistent </a:t>
            </a:r>
          </a:p>
        </p:txBody>
      </p:sp>
      <p:sp>
        <p:nvSpPr>
          <p:cNvPr id="4" name="Slide Number Placeholder 3"/>
          <p:cNvSpPr>
            <a:spLocks noGrp="1"/>
          </p:cNvSpPr>
          <p:nvPr>
            <p:ph type="sldNum" sz="quarter" idx="5"/>
          </p:nvPr>
        </p:nvSpPr>
        <p:spPr/>
        <p:txBody>
          <a:bodyPr/>
          <a:lstStyle/>
          <a:p>
            <a:fld id="{0608353F-2043-4352-B0B1-12844AADEFCB}" type="slidenum">
              <a:rPr lang="en-US" smtClean="0"/>
              <a:t>22</a:t>
            </a:fld>
            <a:endParaRPr lang="en-US"/>
          </a:p>
        </p:txBody>
      </p:sp>
    </p:spTree>
    <p:extLst>
      <p:ext uri="{BB962C8B-B14F-4D97-AF65-F5344CB8AC3E}">
        <p14:creationId xmlns:p14="http://schemas.microsoft.com/office/powerpoint/2010/main" val="280486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Mini-Mental State Exam (MMSE)</a:t>
            </a:r>
            <a:r>
              <a:rPr lang="en-US" dirty="0"/>
              <a:t> is a commonly used tool to assess cognitive function.</a:t>
            </a:r>
          </a:p>
          <a:p>
            <a:pPr algn="l"/>
            <a:r>
              <a:rPr lang="en-US" b="0" i="0" u="none" strike="noStrike" dirty="0">
                <a:solidFill>
                  <a:srgbClr val="000000"/>
                </a:solidFill>
                <a:effectLst/>
              </a:rPr>
              <a:t>📊 </a:t>
            </a:r>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scatter plot</a:t>
            </a:r>
            <a:r>
              <a:rPr lang="en-US" b="0" i="0" u="none" strike="noStrike" dirty="0">
                <a:solidFill>
                  <a:srgbClr val="000000"/>
                </a:solidFill>
                <a:effectLst/>
              </a:rPr>
              <a:t> displays the relationship between </a:t>
            </a:r>
            <a:r>
              <a:rPr lang="en-US" b="1" i="0" u="none" strike="noStrike" dirty="0">
                <a:solidFill>
                  <a:srgbClr val="000000"/>
                </a:solidFill>
                <a:effectLst/>
              </a:rPr>
              <a:t>age and cognitive function</a:t>
            </a:r>
            <a:r>
              <a:rPr lang="en-US" b="0" i="0" u="none" strike="noStrike" dirty="0">
                <a:solidFill>
                  <a:srgbClr val="000000"/>
                </a:solidFill>
                <a:effectLst/>
              </a:rPr>
              <a:t> as measured by the </a:t>
            </a:r>
            <a:r>
              <a:rPr lang="en-US" b="1" i="0" u="none" strike="noStrike" dirty="0">
                <a:solidFill>
                  <a:srgbClr val="000000"/>
                </a:solidFill>
                <a:effectLst/>
              </a:rPr>
              <a:t>MMSE (Mini-Mental State Examination) score</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X-axis:</a:t>
            </a:r>
            <a:r>
              <a:rPr lang="en-US" b="0" i="0" u="none" strike="noStrike" dirty="0">
                <a:solidFill>
                  <a:srgbClr val="000000"/>
                </a:solidFill>
                <a:effectLst/>
              </a:rPr>
              <a:t> Age of patients (60 to 90 years).</a:t>
            </a:r>
          </a:p>
          <a:p>
            <a:pPr algn="l">
              <a:buFont typeface="Arial" panose="020B0604020202020204" pitchFamily="34" charset="0"/>
              <a:buChar char="•"/>
            </a:pPr>
            <a:r>
              <a:rPr lang="en-US" b="1" i="0" u="none" strike="noStrike" dirty="0">
                <a:solidFill>
                  <a:srgbClr val="000000"/>
                </a:solidFill>
                <a:effectLst/>
              </a:rPr>
              <a:t>Y-axis:</a:t>
            </a:r>
            <a:r>
              <a:rPr lang="en-US" b="0" i="0" u="none" strike="noStrike" dirty="0">
                <a:solidFill>
                  <a:srgbClr val="000000"/>
                </a:solidFill>
                <a:effectLst/>
              </a:rPr>
              <a:t> MMSE scores (range from 0 to 30, with higher scores indicating better cognitive function).</a:t>
            </a:r>
          </a:p>
          <a:p>
            <a:pPr algn="l">
              <a:buFont typeface="Arial" panose="020B0604020202020204" pitchFamily="34" charset="0"/>
              <a:buChar char="•"/>
            </a:pPr>
            <a:r>
              <a:rPr lang="en-US" b="1" i="0" u="none" strike="noStrike" dirty="0">
                <a:solidFill>
                  <a:srgbClr val="000000"/>
                </a:solidFill>
                <a:effectLst/>
              </a:rPr>
              <a:t>Color coding: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Blue (0)</a:t>
            </a:r>
            <a:r>
              <a:rPr lang="en-US" b="0" i="0" u="none" strike="noStrike" dirty="0">
                <a:solidFill>
                  <a:srgbClr val="000000"/>
                </a:solidFill>
                <a:effectLst/>
              </a:rPr>
              <a:t> → Patients </a:t>
            </a:r>
            <a:r>
              <a:rPr lang="en-US" b="1" i="0" u="none" strike="noStrike" dirty="0">
                <a:solidFill>
                  <a:srgbClr val="000000"/>
                </a:solidFill>
                <a:effectLst/>
              </a:rPr>
              <a:t>without Alzheimer's</a:t>
            </a:r>
            <a:r>
              <a:rPr lang="en-US" b="0" i="0" u="none" strike="noStrike" dirty="0">
                <a:solidFill>
                  <a:srgbClr val="000000"/>
                </a:solidFill>
                <a:effectLst/>
              </a:rPr>
              <a:t>.</a:t>
            </a:r>
          </a:p>
          <a:p>
            <a:pPr marL="742950" lvl="1" indent="-285750" algn="l">
              <a:buFont typeface="Arial" panose="020B0604020202020204" pitchFamily="34" charset="0"/>
              <a:buChar char="•"/>
            </a:pPr>
            <a:r>
              <a:rPr lang="en-US" b="1" i="0" u="none" strike="noStrike" dirty="0">
                <a:solidFill>
                  <a:srgbClr val="000000"/>
                </a:solidFill>
                <a:effectLst/>
              </a:rPr>
              <a:t>Orange (1)</a:t>
            </a:r>
            <a:r>
              <a:rPr lang="en-US" b="0" i="0" u="none" strike="noStrike" dirty="0">
                <a:solidFill>
                  <a:srgbClr val="000000"/>
                </a:solidFill>
                <a:effectLst/>
              </a:rPr>
              <a:t> → Patients </a:t>
            </a:r>
            <a:r>
              <a:rPr lang="en-US" b="1" i="0" u="none" strike="noStrike" dirty="0">
                <a:solidFill>
                  <a:srgbClr val="000000"/>
                </a:solidFill>
                <a:effectLst/>
              </a:rPr>
              <a:t>diagnosed with Alzheimer's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Cognitive Decline with Age</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There is </a:t>
            </a:r>
            <a:r>
              <a:rPr lang="en-US" b="1" i="0" u="none" strike="noStrike" dirty="0">
                <a:solidFill>
                  <a:srgbClr val="000000"/>
                </a:solidFill>
                <a:effectLst/>
              </a:rPr>
              <a:t>a noticeable decline in MMSE scores as age increases</a:t>
            </a:r>
            <a:r>
              <a:rPr lang="en-US" b="0" i="0" u="none" strike="noStrike" dirty="0">
                <a:solidFill>
                  <a:srgbClr val="000000"/>
                </a:solidFill>
                <a:effectLst/>
              </a:rPr>
              <a:t>, confirming that </a:t>
            </a:r>
            <a:r>
              <a:rPr lang="en-US" b="1" i="0" u="none" strike="noStrike" dirty="0">
                <a:solidFill>
                  <a:srgbClr val="000000"/>
                </a:solidFill>
                <a:effectLst/>
              </a:rPr>
              <a:t>aging is strongly associated with cognitive decline</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Some older individuals still have </a:t>
            </a:r>
            <a:r>
              <a:rPr lang="en-US" b="1" i="0" u="none" strike="noStrike" dirty="0">
                <a:solidFill>
                  <a:srgbClr val="000000"/>
                </a:solidFill>
                <a:effectLst/>
              </a:rPr>
              <a:t>high MMSE scores</a:t>
            </a:r>
            <a:r>
              <a:rPr lang="en-US" b="0" i="0" u="none" strike="noStrike" dirty="0">
                <a:solidFill>
                  <a:srgbClr val="000000"/>
                </a:solidFill>
                <a:effectLst/>
              </a:rPr>
              <a:t>, suggesting that </a:t>
            </a:r>
            <a:r>
              <a:rPr lang="en-US" b="1" i="0" u="none" strike="noStrike" dirty="0">
                <a:solidFill>
                  <a:srgbClr val="000000"/>
                </a:solidFill>
                <a:effectLst/>
              </a:rPr>
              <a:t>not everyone experiences severe cognitive impairment with age</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Diagnosis and MMSE Scores</a:t>
            </a:r>
            <a:endParaRPr lang="en-US" b="0" i="0" u="none" strike="noStrike" dirty="0">
              <a:solidFill>
                <a:srgbClr val="000000"/>
              </a:solidFill>
              <a:effectLst/>
            </a:endParaRPr>
          </a:p>
          <a:p>
            <a:pPr marL="742950" lvl="1" indent="-285750" algn="l">
              <a:buFont typeface="+mj-lt"/>
              <a:buAutoNum type="arabicPeriod"/>
            </a:pPr>
            <a:r>
              <a:rPr lang="en-US" b="1" i="0" u="none" strike="noStrike" dirty="0">
                <a:solidFill>
                  <a:srgbClr val="000000"/>
                </a:solidFill>
                <a:effectLst/>
              </a:rPr>
              <a:t>Alzheimer’s patients (orange markers) tend to have lower MMSE scores</a:t>
            </a:r>
            <a:r>
              <a:rPr lang="en-US" b="0" i="0" u="none" strike="noStrike" dirty="0">
                <a:solidFill>
                  <a:srgbClr val="000000"/>
                </a:solidFill>
                <a:effectLst/>
              </a:rPr>
              <a:t>, supporting the idea that </a:t>
            </a:r>
            <a:r>
              <a:rPr lang="en-US" b="1" i="0" u="none" strike="noStrike" dirty="0">
                <a:solidFill>
                  <a:srgbClr val="000000"/>
                </a:solidFill>
                <a:effectLst/>
              </a:rPr>
              <a:t>MMSE is a useful tool for diagnosing cognitive impairment</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However, there is </a:t>
            </a:r>
            <a:r>
              <a:rPr lang="en-US" b="1" i="0" u="none" strike="noStrike" dirty="0">
                <a:solidFill>
                  <a:srgbClr val="000000"/>
                </a:solidFill>
                <a:effectLst/>
              </a:rPr>
              <a:t>some overlap</a:t>
            </a:r>
            <a:r>
              <a:rPr lang="en-US" b="0" i="0" u="none" strike="noStrike" dirty="0">
                <a:solidFill>
                  <a:srgbClr val="000000"/>
                </a:solidFill>
                <a:effectLst/>
              </a:rPr>
              <a:t>, meaning that </a:t>
            </a:r>
            <a:r>
              <a:rPr lang="en-US" b="1" i="0" u="none" strike="noStrike" dirty="0">
                <a:solidFill>
                  <a:srgbClr val="000000"/>
                </a:solidFill>
                <a:effectLst/>
              </a:rPr>
              <a:t>some non-diagnosed patients also have low scores</a:t>
            </a:r>
            <a:r>
              <a:rPr lang="en-US" b="0" i="0" u="none" strike="noStrike" dirty="0">
                <a:solidFill>
                  <a:srgbClr val="000000"/>
                </a:solidFill>
                <a:effectLst/>
              </a:rPr>
              <a:t>, possibly indicating </a:t>
            </a:r>
            <a:r>
              <a:rPr lang="en-US" b="1" i="0" u="none" strike="noStrike" dirty="0">
                <a:solidFill>
                  <a:srgbClr val="000000"/>
                </a:solidFill>
                <a:effectLst/>
              </a:rPr>
              <a:t>early-stage cognitive decline</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Variability in Scores at Younger Ages</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In patients aged </a:t>
            </a:r>
            <a:r>
              <a:rPr lang="en-US" b="1" i="0" u="none" strike="noStrike" dirty="0">
                <a:solidFill>
                  <a:srgbClr val="000000"/>
                </a:solidFill>
                <a:effectLst/>
              </a:rPr>
              <a:t>60-75</a:t>
            </a:r>
            <a:r>
              <a:rPr lang="en-US" b="0" i="0" u="none" strike="noStrike" dirty="0">
                <a:solidFill>
                  <a:srgbClr val="000000"/>
                </a:solidFill>
                <a:effectLst/>
              </a:rPr>
              <a:t>, there is a </a:t>
            </a:r>
            <a:r>
              <a:rPr lang="en-US" b="1" i="0" u="none" strike="noStrike" dirty="0">
                <a:solidFill>
                  <a:srgbClr val="000000"/>
                </a:solidFill>
                <a:effectLst/>
              </a:rPr>
              <a:t>wide range of MMSE scores</a:t>
            </a:r>
            <a:r>
              <a:rPr lang="en-US" b="0" i="0" u="none" strike="noStrike" dirty="0">
                <a:solidFill>
                  <a:srgbClr val="000000"/>
                </a:solidFill>
                <a:effectLst/>
              </a:rPr>
              <a:t>, suggesting that </a:t>
            </a:r>
            <a:r>
              <a:rPr lang="en-US" b="1" i="0" u="none" strike="noStrike" dirty="0">
                <a:solidFill>
                  <a:srgbClr val="000000"/>
                </a:solidFill>
                <a:effectLst/>
              </a:rPr>
              <a:t>early cognitive decline is not solely dependent on age</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Some younger individuals have </a:t>
            </a:r>
            <a:r>
              <a:rPr lang="en-US" b="1" i="0" u="none" strike="noStrike" dirty="0">
                <a:solidFill>
                  <a:srgbClr val="000000"/>
                </a:solidFill>
                <a:effectLst/>
              </a:rPr>
              <a:t>low MMSE scores</a:t>
            </a:r>
            <a:r>
              <a:rPr lang="en-US" b="0" i="0" u="none" strike="noStrike" dirty="0">
                <a:solidFill>
                  <a:srgbClr val="000000"/>
                </a:solidFill>
                <a:effectLst/>
              </a:rPr>
              <a:t>, which could be due to </a:t>
            </a:r>
            <a:r>
              <a:rPr lang="en-US" b="1" i="0" u="none" strike="noStrike" dirty="0">
                <a:solidFill>
                  <a:srgbClr val="000000"/>
                </a:solidFill>
                <a:effectLst/>
              </a:rPr>
              <a:t>other risk factors like genetics, lifestyle, or medical conditions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Can MMSE predict Alzheimer’s early?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low MMSE scores occur in </a:t>
            </a:r>
            <a:r>
              <a:rPr lang="en-US" b="1" i="0" u="none" strike="noStrike" dirty="0">
                <a:solidFill>
                  <a:srgbClr val="000000"/>
                </a:solidFill>
                <a:effectLst/>
              </a:rPr>
              <a:t>non-diagnosed patients</a:t>
            </a:r>
            <a:r>
              <a:rPr lang="en-US" b="0" i="0" u="none" strike="noStrike" dirty="0">
                <a:solidFill>
                  <a:srgbClr val="000000"/>
                </a:solidFill>
                <a:effectLst/>
              </a:rPr>
              <a:t>, should they be monitored for </a:t>
            </a:r>
            <a:r>
              <a:rPr lang="en-US" b="1" i="0" u="none" strike="noStrike" dirty="0">
                <a:solidFill>
                  <a:srgbClr val="000000"/>
                </a:solidFill>
                <a:effectLst/>
              </a:rPr>
              <a:t>early intervention</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What other factors impact cognitive function?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Age is a factor, but how do </a:t>
            </a:r>
            <a:r>
              <a:rPr lang="en-US" b="1" i="0" u="none" strike="noStrike" dirty="0">
                <a:solidFill>
                  <a:srgbClr val="000000"/>
                </a:solidFill>
                <a:effectLst/>
              </a:rPr>
              <a:t>education, physical health, and lifestyle choices</a:t>
            </a:r>
            <a:r>
              <a:rPr lang="en-US" b="0" i="0" u="none" strike="noStrike" dirty="0">
                <a:solidFill>
                  <a:srgbClr val="000000"/>
                </a:solidFill>
                <a:effectLst/>
              </a:rPr>
              <a:t> influence MMSE scores?</a:t>
            </a:r>
          </a:p>
          <a:p>
            <a:pPr algn="l">
              <a:buFont typeface="Arial" panose="020B0604020202020204" pitchFamily="34" charset="0"/>
              <a:buChar char="•"/>
            </a:pPr>
            <a:r>
              <a:rPr lang="en-US" b="1" i="0" u="none" strike="noStrike" dirty="0">
                <a:solidFill>
                  <a:srgbClr val="000000"/>
                </a:solidFill>
                <a:effectLst/>
              </a:rPr>
              <a:t>Could early screening improve outcomes?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a:solidFill>
                  <a:srgbClr val="000000"/>
                </a:solidFill>
                <a:effectLst/>
              </a:rPr>
              <a:t>If cognitive decline is detected early, could </a:t>
            </a:r>
            <a:r>
              <a:rPr lang="en-US" b="1" i="0" u="none" strike="noStrike">
                <a:solidFill>
                  <a:srgbClr val="000000"/>
                </a:solidFill>
                <a:effectLst/>
              </a:rPr>
              <a:t>mental exercises, medication, or lifestyle changes slow progression</a:t>
            </a:r>
            <a:r>
              <a:rPr lang="en-US" b="0" i="0" u="none" strike="noStrike">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23</a:t>
            </a:fld>
            <a:endParaRPr lang="en-US"/>
          </a:p>
        </p:txBody>
      </p:sp>
    </p:spTree>
    <p:extLst>
      <p:ext uri="{BB962C8B-B14F-4D97-AF65-F5344CB8AC3E}">
        <p14:creationId xmlns:p14="http://schemas.microsoft.com/office/powerpoint/2010/main" val="58543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table and corresponding bar charts display cognitive function insights across three age groups: 60-69, 70-79, and 80-90 years old. The charts compare the average scores from two key metrics—the Mini-Mental State Examination (MMSE) and functional assessment scores—for each age group. The MMSE assesses cognitive decline, while the functional assessment evaluates the ability to perform daily activities. As we analyze these visuals, notice how cognitive and functional scores shift with age, and consider how these trends can help identify when additional support or interventions may be most beneficial</a:t>
            </a:r>
          </a:p>
        </p:txBody>
      </p:sp>
      <p:sp>
        <p:nvSpPr>
          <p:cNvPr id="4" name="Slide Number Placeholder 3"/>
          <p:cNvSpPr>
            <a:spLocks noGrp="1"/>
          </p:cNvSpPr>
          <p:nvPr>
            <p:ph type="sldNum" sz="quarter" idx="5"/>
          </p:nvPr>
        </p:nvSpPr>
        <p:spPr/>
        <p:txBody>
          <a:bodyPr/>
          <a:lstStyle/>
          <a:p>
            <a:fld id="{0608353F-2043-4352-B0B1-12844AADEFCB}" type="slidenum">
              <a:rPr lang="en-US" smtClean="0"/>
              <a:t>24</a:t>
            </a:fld>
            <a:endParaRPr lang="en-US"/>
          </a:p>
        </p:txBody>
      </p:sp>
    </p:spTree>
    <p:extLst>
      <p:ext uri="{BB962C8B-B14F-4D97-AF65-F5344CB8AC3E}">
        <p14:creationId xmlns:p14="http://schemas.microsoft.com/office/powerpoint/2010/main" val="416763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slide presents a side-by-side comparison of diagnosis patterns across age groups, with bars representing total diagnostic counts as a percentage. The chart is divided into two groups—those with a high-risk diagnosis and those without. Within each group, we have separate bars for the age ranges of 60-69, 70-79, and 80-90 years old. This visualization helps highlight how diagnosis rates vary by age and whether certain age groups show a higher prevalence of high-risk indicators. As we analyze the chart, pay attention to how the percentage of diagnoses slightly increases with age, offering insight into when individuals may be most vulnerable and when interventions could be most effective.</a:t>
            </a:r>
          </a:p>
        </p:txBody>
      </p:sp>
      <p:sp>
        <p:nvSpPr>
          <p:cNvPr id="4" name="Slide Number Placeholder 3"/>
          <p:cNvSpPr>
            <a:spLocks noGrp="1"/>
          </p:cNvSpPr>
          <p:nvPr>
            <p:ph type="sldNum" sz="quarter" idx="5"/>
          </p:nvPr>
        </p:nvSpPr>
        <p:spPr/>
        <p:txBody>
          <a:bodyPr/>
          <a:lstStyle/>
          <a:p>
            <a:fld id="{0608353F-2043-4352-B0B1-12844AADEFCB}" type="slidenum">
              <a:rPr lang="en-US" smtClean="0"/>
              <a:t>25</a:t>
            </a:fld>
            <a:endParaRPr lang="en-US"/>
          </a:p>
        </p:txBody>
      </p:sp>
    </p:spTree>
    <p:extLst>
      <p:ext uri="{BB962C8B-B14F-4D97-AF65-F5344CB8AC3E}">
        <p14:creationId xmlns:p14="http://schemas.microsoft.com/office/powerpoint/2010/main" val="260362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608353F-2043-4352-B0B1-12844AADEFCB}" type="slidenum">
              <a:rPr lang="en-US" smtClean="0"/>
              <a:t>26</a:t>
            </a:fld>
            <a:endParaRPr lang="en-US"/>
          </a:p>
        </p:txBody>
      </p:sp>
    </p:spTree>
    <p:extLst>
      <p:ext uri="{BB962C8B-B14F-4D97-AF65-F5344CB8AC3E}">
        <p14:creationId xmlns:p14="http://schemas.microsoft.com/office/powerpoint/2010/main" val="648608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27</a:t>
            </a:fld>
            <a:endParaRPr lang="en-US"/>
          </a:p>
        </p:txBody>
      </p:sp>
    </p:spTree>
    <p:extLst>
      <p:ext uri="{BB962C8B-B14F-4D97-AF65-F5344CB8AC3E}">
        <p14:creationId xmlns:p14="http://schemas.microsoft.com/office/powerpoint/2010/main" val="1584297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a:p>
            <a:r>
              <a:rPr lang="en-US" dirty="0"/>
              <a:t>The number of data points (patients) tested/trained within model = </a:t>
            </a:r>
            <a:r>
              <a:rPr lang="en-US" b="1" dirty="0"/>
              <a:t>430</a:t>
            </a:r>
            <a:r>
              <a:rPr lang="en-US" dirty="0"/>
              <a:t> </a:t>
            </a:r>
          </a:p>
          <a:p>
            <a:endParaRPr lang="en-US" dirty="0"/>
          </a:p>
          <a:p>
            <a:pPr marL="171450" indent="-171450">
              <a:buFont typeface="Arial" panose="020B0604020202020204" pitchFamily="34" charset="0"/>
              <a:buChar char="•"/>
            </a:pPr>
            <a:r>
              <a:rPr lang="en-US" dirty="0"/>
              <a:t>339 predicted outcomes out of 430 total data points,</a:t>
            </a:r>
          </a:p>
          <a:p>
            <a:pPr marL="628650" lvl="1" indent="-171450">
              <a:buFont typeface="Arial" panose="020B0604020202020204" pitchFamily="34" charset="0"/>
              <a:buChar char="•"/>
            </a:pPr>
            <a:r>
              <a:rPr lang="en-US" dirty="0"/>
              <a:t>correlated with actual Alzheimer’s  disease diagnosis</a:t>
            </a:r>
          </a:p>
          <a:p>
            <a:pPr marL="171450" indent="-171450">
              <a:buFont typeface="Arial" panose="020B0604020202020204" pitchFamily="34" charset="0"/>
              <a:buChar char="•"/>
            </a:pPr>
            <a:r>
              <a:rPr lang="en-US" dirty="0"/>
              <a:t>91 predicted data points (patients) did not correlate/match with actual diagnostic outcomes</a:t>
            </a:r>
          </a:p>
          <a:p>
            <a:pPr marL="171450" indent="-171450">
              <a:buFont typeface="Arial" panose="020B0604020202020204" pitchFamily="34" charset="0"/>
              <a:buChar char="•"/>
            </a:pPr>
            <a:r>
              <a:rPr lang="en-US" dirty="0"/>
              <a:t>Add additional observations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28</a:t>
            </a:fld>
            <a:endParaRPr lang="en-US"/>
          </a:p>
        </p:txBody>
      </p:sp>
    </p:spTree>
    <p:extLst>
      <p:ext uri="{BB962C8B-B14F-4D97-AF65-F5344CB8AC3E}">
        <p14:creationId xmlns:p14="http://schemas.microsoft.com/office/powerpoint/2010/main" val="360661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a:p>
            <a:r>
              <a:rPr lang="en-US" dirty="0"/>
              <a:t>From the 339 total matching outcomes:</a:t>
            </a:r>
          </a:p>
          <a:p>
            <a:pPr marL="171450" indent="-171450">
              <a:buFont typeface="Arial" panose="020B0604020202020204" pitchFamily="34" charset="0"/>
              <a:buChar char="•"/>
            </a:pPr>
            <a:r>
              <a:rPr lang="en-US" dirty="0"/>
              <a:t>100 positive “predicted” </a:t>
            </a:r>
            <a:r>
              <a:rPr lang="en-US" dirty="0" err="1"/>
              <a:t>alz</a:t>
            </a:r>
            <a:r>
              <a:rPr lang="en-US" dirty="0"/>
              <a:t>. Diagnoses match 100 actual </a:t>
            </a:r>
            <a:r>
              <a:rPr lang="en-US" dirty="0" err="1"/>
              <a:t>alz</a:t>
            </a:r>
            <a:r>
              <a:rPr lang="en-US" dirty="0"/>
              <a:t>. Diagnoses</a:t>
            </a:r>
          </a:p>
          <a:p>
            <a:pPr marL="171450" indent="-171450">
              <a:buFont typeface="Arial" panose="020B0604020202020204" pitchFamily="34" charset="0"/>
              <a:buChar char="•"/>
            </a:pPr>
            <a:r>
              <a:rPr lang="en-US" dirty="0"/>
              <a:t>239 negative “predicted” </a:t>
            </a:r>
            <a:r>
              <a:rPr lang="en-US" dirty="0" err="1"/>
              <a:t>alz</a:t>
            </a:r>
            <a:r>
              <a:rPr lang="en-US" dirty="0"/>
              <a:t>. Diagnoses match 239 actual </a:t>
            </a:r>
            <a:r>
              <a:rPr lang="en-US" dirty="0" err="1"/>
              <a:t>alz</a:t>
            </a:r>
            <a:r>
              <a:rPr lang="en-US" dirty="0"/>
              <a:t>. Diagnoses</a:t>
            </a:r>
          </a:p>
        </p:txBody>
      </p:sp>
      <p:sp>
        <p:nvSpPr>
          <p:cNvPr id="4" name="Slide Number Placeholder 3"/>
          <p:cNvSpPr>
            <a:spLocks noGrp="1"/>
          </p:cNvSpPr>
          <p:nvPr>
            <p:ph type="sldNum" sz="quarter" idx="5"/>
          </p:nvPr>
        </p:nvSpPr>
        <p:spPr/>
        <p:txBody>
          <a:bodyPr/>
          <a:lstStyle/>
          <a:p>
            <a:fld id="{0608353F-2043-4352-B0B1-12844AADEFCB}" type="slidenum">
              <a:rPr lang="en-US" smtClean="0"/>
              <a:t>29</a:t>
            </a:fld>
            <a:endParaRPr lang="en-US"/>
          </a:p>
        </p:txBody>
      </p:sp>
    </p:spTree>
    <p:extLst>
      <p:ext uri="{BB962C8B-B14F-4D97-AF65-F5344CB8AC3E}">
        <p14:creationId xmlns:p14="http://schemas.microsoft.com/office/powerpoint/2010/main" val="372753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3</a:t>
            </a:fld>
            <a:endParaRPr lang="en-US"/>
          </a:p>
        </p:txBody>
      </p:sp>
    </p:spTree>
    <p:extLst>
      <p:ext uri="{BB962C8B-B14F-4D97-AF65-F5344CB8AC3E}">
        <p14:creationId xmlns:p14="http://schemas.microsoft.com/office/powerpoint/2010/main" val="202748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a:p>
            <a:r>
              <a:rPr lang="en-US" dirty="0"/>
              <a:t>This slide provides an overview of our model's performance, visualized through a rank vs. performance bar chart. The x-axis displays the test score rank, while the y-axis shows the mean test score percentage. Each bar represents a different model configuration, helping us assess which setups delivered the highest levels of accuracy and reliability. We see with this chart what may influence model selection for future analyses. This insight is crucial for refining our approach and ensuring we prioritize the most effective models moving forward.</a:t>
            </a:r>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30</a:t>
            </a:fld>
            <a:endParaRPr lang="en-US"/>
          </a:p>
        </p:txBody>
      </p:sp>
    </p:spTree>
    <p:extLst>
      <p:ext uri="{BB962C8B-B14F-4D97-AF65-F5344CB8AC3E}">
        <p14:creationId xmlns:p14="http://schemas.microsoft.com/office/powerpoint/2010/main" val="2705167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pPr>
              <a:buNone/>
            </a:pPr>
            <a:endParaRPr lang="en-US" dirty="0"/>
          </a:p>
          <a:p>
            <a:pPr>
              <a:buNone/>
            </a:pPr>
            <a:r>
              <a:rPr lang="en-US" dirty="0"/>
              <a:t>This heatmap visualizes the performance of different parameter combinations in our model configuration. The focus is on three key parameters: </a:t>
            </a:r>
            <a:r>
              <a:rPr lang="en-US" dirty="0" err="1"/>
              <a:t>max_depth</a:t>
            </a:r>
            <a:r>
              <a:rPr lang="en-US" dirty="0"/>
              <a:t>, </a:t>
            </a:r>
            <a:r>
              <a:rPr lang="en-US" dirty="0" err="1"/>
              <a:t>min_samples_split</a:t>
            </a:r>
            <a:r>
              <a:rPr lang="en-US" dirty="0"/>
              <a:t>, and </a:t>
            </a:r>
            <a:r>
              <a:rPr lang="en-US" dirty="0" err="1"/>
              <a:t>n_estimators</a:t>
            </a:r>
            <a:r>
              <a:rPr lang="en-US" dirty="0"/>
              <a:t>. The color intensity indicates the mean test score for each combination, with darker shades representing higher performance.</a:t>
            </a:r>
          </a:p>
          <a:p>
            <a:pPr>
              <a:buNone/>
            </a:pPr>
            <a:endParaRPr lang="en-US" dirty="0"/>
          </a:p>
          <a:p>
            <a:pPr>
              <a:buNone/>
            </a:pPr>
            <a:r>
              <a:rPr lang="en-US" dirty="0"/>
              <a:t>Our analysis highlights that the combination of a </a:t>
            </a:r>
            <a:r>
              <a:rPr lang="en-US" b="1" dirty="0" err="1"/>
              <a:t>max_depth</a:t>
            </a:r>
            <a:r>
              <a:rPr lang="en-US" b="1" dirty="0"/>
              <a:t> of 10</a:t>
            </a:r>
            <a:r>
              <a:rPr lang="en-US" dirty="0"/>
              <a:t>, </a:t>
            </a:r>
            <a:r>
              <a:rPr lang="en-US" b="1" dirty="0" err="1"/>
              <a:t>min_samples_split</a:t>
            </a:r>
            <a:r>
              <a:rPr lang="en-US" b="1" dirty="0"/>
              <a:t> of 5</a:t>
            </a:r>
            <a:r>
              <a:rPr lang="en-US" dirty="0"/>
              <a:t>, and </a:t>
            </a:r>
            <a:r>
              <a:rPr lang="en-US" b="1" dirty="0"/>
              <a:t>50 estimators</a:t>
            </a:r>
            <a:r>
              <a:rPr lang="en-US" dirty="0"/>
              <a:t> consistently produced the highest mean test score of </a:t>
            </a:r>
            <a:r>
              <a:rPr lang="en-US" b="1" dirty="0"/>
              <a:t>0.790 (79% accuracy)</a:t>
            </a:r>
            <a:r>
              <a:rPr lang="en-US" dirty="0"/>
              <a:t>. This configuration demonstrates an optimal balance between model complexity and generalization, reducing overfitting while maintaining accuracy.</a:t>
            </a:r>
          </a:p>
          <a:p>
            <a:endParaRPr lang="en-US" dirty="0"/>
          </a:p>
          <a:p>
            <a:r>
              <a:rPr lang="en-US" dirty="0"/>
              <a:t>These insights can guide us in fine-tuning the model for better predictive performance and stability.</a:t>
            </a:r>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31</a:t>
            </a:fld>
            <a:endParaRPr lang="en-US"/>
          </a:p>
        </p:txBody>
      </p:sp>
    </p:spTree>
    <p:extLst>
      <p:ext uri="{BB962C8B-B14F-4D97-AF65-F5344CB8AC3E}">
        <p14:creationId xmlns:p14="http://schemas.microsoft.com/office/powerpoint/2010/main" val="184791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ERIC</a:t>
            </a:r>
          </a:p>
          <a:p>
            <a:pPr>
              <a:buNone/>
            </a:pPr>
            <a:endParaRPr lang="en-US" dirty="0"/>
          </a:p>
          <a:p>
            <a:pPr>
              <a:buNone/>
            </a:pPr>
            <a:r>
              <a:rPr lang="en-US" dirty="0"/>
              <a:t>This scatter plot illustrates the trade-off between model training time and performance. The x-axis represents the </a:t>
            </a:r>
            <a:r>
              <a:rPr lang="en-US" b="1" dirty="0"/>
              <a:t>mean fit time</a:t>
            </a:r>
            <a:r>
              <a:rPr lang="en-US" dirty="0"/>
              <a:t> (or training time), while the y-axis shows the </a:t>
            </a:r>
            <a:r>
              <a:rPr lang="en-US" b="1" dirty="0"/>
              <a:t>mean test score percentage</a:t>
            </a:r>
            <a:r>
              <a:rPr lang="en-US" dirty="0"/>
              <a:t>. Each point corresponds to a different model configuration.</a:t>
            </a:r>
          </a:p>
          <a:p>
            <a:pPr>
              <a:buNone/>
            </a:pPr>
            <a:endParaRPr lang="en-US" dirty="0"/>
          </a:p>
          <a:p>
            <a:pPr>
              <a:buNone/>
            </a:pPr>
            <a:r>
              <a:rPr lang="en-US" dirty="0"/>
              <a:t>A key insight from this analysis is that configurations with </a:t>
            </a:r>
            <a:r>
              <a:rPr lang="en-US" b="1" dirty="0" err="1"/>
              <a:t>n_estimators</a:t>
            </a:r>
            <a:r>
              <a:rPr lang="en-US" b="1" dirty="0"/>
              <a:t> = 50</a:t>
            </a:r>
            <a:r>
              <a:rPr lang="en-US" dirty="0"/>
              <a:t> consistently offer </a:t>
            </a:r>
            <a:r>
              <a:rPr lang="en-US" b="1" dirty="0"/>
              <a:t>competitive test scores</a:t>
            </a:r>
            <a:r>
              <a:rPr lang="en-US" dirty="0"/>
              <a:t> while minimizing fit time. This makes them an efficient option when balancing performance with resource efficiency.</a:t>
            </a:r>
          </a:p>
          <a:p>
            <a:endParaRPr lang="en-US" dirty="0"/>
          </a:p>
          <a:p>
            <a:r>
              <a:rPr lang="en-US" dirty="0"/>
              <a:t>As we evaluate these results, it's important to consider how optimizing fit time without sacrificing accuracy can improve scalability and processing efficiency, especially when dealing with larger datasets or real-time applications.</a:t>
            </a:r>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32</a:t>
            </a:fld>
            <a:endParaRPr lang="en-US"/>
          </a:p>
        </p:txBody>
      </p:sp>
    </p:spTree>
    <p:extLst>
      <p:ext uri="{BB962C8B-B14F-4D97-AF65-F5344CB8AC3E}">
        <p14:creationId xmlns:p14="http://schemas.microsoft.com/office/powerpoint/2010/main" val="171796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Eric</a:t>
            </a:r>
          </a:p>
          <a:p>
            <a:pPr>
              <a:buNone/>
            </a:pPr>
            <a:endParaRPr lang="en-US" dirty="0"/>
          </a:p>
          <a:p>
            <a:pPr>
              <a:buNone/>
            </a:pPr>
            <a:r>
              <a:rPr lang="en-US" dirty="0"/>
              <a:t>This boxplot analyzes the variability in test scores across different data splits, from split0_test_score to split4_test_score, for various parameter combinations. The goal is to assess the consistency and stability of model performance.</a:t>
            </a:r>
          </a:p>
          <a:p>
            <a:pPr>
              <a:buNone/>
            </a:pPr>
            <a:endParaRPr lang="en-US" dirty="0"/>
          </a:p>
          <a:p>
            <a:pPr>
              <a:buNone/>
            </a:pPr>
            <a:r>
              <a:rPr lang="en-US" dirty="0"/>
              <a:t>One key observation is that configurations with </a:t>
            </a:r>
            <a:r>
              <a:rPr lang="en-US" b="1" dirty="0" err="1"/>
              <a:t>max_depth</a:t>
            </a:r>
            <a:r>
              <a:rPr lang="en-US" b="1" dirty="0"/>
              <a:t>=None</a:t>
            </a:r>
            <a:r>
              <a:rPr lang="en-US" dirty="0"/>
              <a:t> and </a:t>
            </a:r>
            <a:r>
              <a:rPr lang="en-US" b="1" dirty="0" err="1"/>
              <a:t>min_samples_split</a:t>
            </a:r>
            <a:r>
              <a:rPr lang="en-US" b="1" dirty="0"/>
              <a:t>=2</a:t>
            </a:r>
            <a:r>
              <a:rPr lang="en-US" dirty="0"/>
              <a:t> exhibit </a:t>
            </a:r>
            <a:r>
              <a:rPr lang="en-US" b="1" dirty="0"/>
              <a:t>higher variability</a:t>
            </a:r>
            <a:r>
              <a:rPr lang="en-US" dirty="0"/>
              <a:t> across splits. This suggests </a:t>
            </a:r>
            <a:r>
              <a:rPr lang="en-US" b="1" dirty="0"/>
              <a:t>less stability in performance</a:t>
            </a:r>
            <a:r>
              <a:rPr lang="en-US" dirty="0"/>
              <a:t>, indicating that these models may be more sensitive to variations in the training data, which could lead to less reliable predictions.</a:t>
            </a:r>
          </a:p>
          <a:p>
            <a:r>
              <a:rPr lang="en-US" dirty="0"/>
              <a:t>Identifying these inconsistencies is crucial, as stable model performance across multiple data splits is essential for ensuring robustness and generalizability.</a:t>
            </a:r>
          </a:p>
          <a:p>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33</a:t>
            </a:fld>
            <a:endParaRPr lang="en-US"/>
          </a:p>
        </p:txBody>
      </p:sp>
    </p:spTree>
    <p:extLst>
      <p:ext uri="{BB962C8B-B14F-4D97-AF65-F5344CB8AC3E}">
        <p14:creationId xmlns:p14="http://schemas.microsoft.com/office/powerpoint/2010/main" val="1736567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34</a:t>
            </a:fld>
            <a:endParaRPr lang="en-US"/>
          </a:p>
        </p:txBody>
      </p:sp>
    </p:spTree>
    <p:extLst>
      <p:ext uri="{BB962C8B-B14F-4D97-AF65-F5344CB8AC3E}">
        <p14:creationId xmlns:p14="http://schemas.microsoft.com/office/powerpoint/2010/main" val="99906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a:p>
            <a:endParaRPr lang="en-US" dirty="0"/>
          </a:p>
          <a:p>
            <a:r>
              <a:rPr lang="en-US" dirty="0"/>
              <a:t>Alzheimer’s disease progresses through distinct stages, gradually impairing cognitive and physical abilities. </a:t>
            </a:r>
          </a:p>
          <a:p>
            <a:endParaRPr lang="en-US" dirty="0"/>
          </a:p>
          <a:p>
            <a:r>
              <a:rPr lang="en-US" dirty="0"/>
              <a:t>The disease affects different parts of the brain over time, which leads to worsening symptoms. </a:t>
            </a:r>
          </a:p>
          <a:p>
            <a:endParaRPr lang="en-US" dirty="0"/>
          </a:p>
          <a:p>
            <a:r>
              <a:rPr lang="en-US" dirty="0"/>
              <a:t>The progression of this disease occurs over the span of years moving from mild cognitive impairment to severe dementia which is also known as Late Stage.</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4</a:t>
            </a:fld>
            <a:endParaRPr lang="en-US"/>
          </a:p>
        </p:txBody>
      </p:sp>
    </p:spTree>
    <p:extLst>
      <p:ext uri="{BB962C8B-B14F-4D97-AF65-F5344CB8AC3E}">
        <p14:creationId xmlns:p14="http://schemas.microsoft.com/office/powerpoint/2010/main" val="315972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JADE</a:t>
            </a:r>
          </a:p>
          <a:p>
            <a:pPr>
              <a:buNone/>
            </a:pPr>
            <a:endParaRPr lang="en-US" b="0" dirty="0"/>
          </a:p>
          <a:p>
            <a:pPr>
              <a:buNone/>
            </a:pPr>
            <a:r>
              <a:rPr lang="en-US" b="0" dirty="0"/>
              <a:t>The key causes and risk factors associated with the development of Alzheimer’s disease. While the exact cause is still not fully understood, several contributing factors have been identified:</a:t>
            </a:r>
          </a:p>
          <a:p>
            <a:pPr>
              <a:buFont typeface="Arial" panose="020B0604020202020204" pitchFamily="34" charset="0"/>
              <a:buChar char="•"/>
            </a:pPr>
            <a:r>
              <a:rPr lang="en-US" b="0" dirty="0"/>
              <a:t>Genetic predisposition plays a significant role, particularly if there’s a family history of Alzheimer’s. Certain genes, like APOE-e4, have been linked to increased risk.</a:t>
            </a:r>
          </a:p>
          <a:p>
            <a:pPr>
              <a:buFont typeface="Arial" panose="020B0604020202020204" pitchFamily="34" charset="0"/>
              <a:buChar char="•"/>
            </a:pPr>
            <a:r>
              <a:rPr lang="en-US" b="0" dirty="0"/>
              <a:t>Age is the most significant risk factor, with the majority of cases occurring in individuals over the age of 65. As we age, changes in the brain make it more vulnerable to Alzheimer’s-related damage.</a:t>
            </a:r>
          </a:p>
          <a:p>
            <a:pPr>
              <a:buFont typeface="Arial" panose="020B0604020202020204" pitchFamily="34" charset="0"/>
              <a:buChar char="•"/>
            </a:pPr>
            <a:r>
              <a:rPr lang="en-US" b="0" dirty="0"/>
              <a:t>Lifestyle factors also influence risk. Diet, exercise, smoking habits, and alcohol consumption can all impact brain health. Poor choices in these areas may accelerate cognitive decline.</a:t>
            </a:r>
          </a:p>
          <a:p>
            <a:pPr>
              <a:buFont typeface="Arial" panose="020B0604020202020204" pitchFamily="34" charset="0"/>
              <a:buChar char="•"/>
            </a:pPr>
            <a:r>
              <a:rPr lang="en-US" b="0" dirty="0"/>
              <a:t>Cardiovascular health is another critical factor. Conditions such as uncontrolled high blood pressure, diabetes, and obesity can increase the likelihood of developing Alzheimer’s, as these conditions affect blood flow to the brain.</a:t>
            </a:r>
          </a:p>
          <a:p>
            <a:pPr>
              <a:buFont typeface="Arial" panose="020B0604020202020204" pitchFamily="34" charset="0"/>
              <a:buNone/>
            </a:pPr>
            <a:endParaRPr lang="en-US" b="0" dirty="0"/>
          </a:p>
          <a:p>
            <a:pPr>
              <a:buFont typeface="Arial" panose="020B0604020202020204" pitchFamily="34" charset="0"/>
              <a:buNone/>
            </a:pPr>
            <a:r>
              <a:rPr lang="en-US" b="0" dirty="0"/>
              <a:t>Diagnosis typically involves a combination of clinical evaluations, cognitive tests like the MMSE, brain </a:t>
            </a:r>
            <a:r>
              <a:rPr lang="en-US" dirty="0"/>
              <a:t>imaging, and biomarker analysis. These tools help detect early signs and provide a clearer understanding of disease progression.</a:t>
            </a:r>
          </a:p>
          <a:p>
            <a:endParaRPr lang="en-US" dirty="0"/>
          </a:p>
          <a:p>
            <a:r>
              <a:rPr lang="en-US" dirty="0"/>
              <a:t>Understanding these risk factors is essential for early intervention and potential prevention strategies.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5</a:t>
            </a:fld>
            <a:endParaRPr lang="en-US"/>
          </a:p>
        </p:txBody>
      </p:sp>
    </p:spTree>
    <p:extLst>
      <p:ext uri="{BB962C8B-B14F-4D97-AF65-F5344CB8AC3E}">
        <p14:creationId xmlns:p14="http://schemas.microsoft.com/office/powerpoint/2010/main" val="342717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6</a:t>
            </a:fld>
            <a:endParaRPr lang="en-US"/>
          </a:p>
        </p:txBody>
      </p:sp>
    </p:spTree>
    <p:extLst>
      <p:ext uri="{BB962C8B-B14F-4D97-AF65-F5344CB8AC3E}">
        <p14:creationId xmlns:p14="http://schemas.microsoft.com/office/powerpoint/2010/main" val="109064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solidFill>
                  <a:schemeClr val="bg1"/>
                </a:solidFill>
              </a:rPr>
              <a:t>ANDREW</a:t>
            </a:r>
          </a:p>
          <a:p>
            <a:pPr marL="285750" indent="-285750">
              <a:buFontTx/>
              <a:buChar char="-"/>
            </a:pPr>
            <a:r>
              <a:rPr lang="en-US" dirty="0">
                <a:solidFill>
                  <a:schemeClr val="bg1"/>
                </a:solidFill>
              </a:rPr>
              <a:t>Describe the path for how data was cleaned/ ETL (Extract, Translate, Load)</a:t>
            </a:r>
          </a:p>
          <a:p>
            <a:pPr marL="285750" indent="-285750">
              <a:buFontTx/>
              <a:buChar char="-"/>
            </a:pPr>
            <a:r>
              <a:rPr lang="en-US" dirty="0">
                <a:solidFill>
                  <a:schemeClr val="bg1"/>
                </a:solidFill>
              </a:rPr>
              <a:t>Brief description of:</a:t>
            </a:r>
          </a:p>
          <a:p>
            <a:pPr marL="742950" lvl="1" indent="-285750">
              <a:buFontTx/>
              <a:buChar char="-"/>
            </a:pPr>
            <a:r>
              <a:rPr lang="en-US" dirty="0">
                <a:solidFill>
                  <a:schemeClr val="bg1"/>
                </a:solidFill>
              </a:rPr>
              <a:t>What features were dropped?</a:t>
            </a:r>
          </a:p>
          <a:p>
            <a:pPr marL="742950" lvl="1" indent="-285750">
              <a:buFontTx/>
              <a:buChar char="-"/>
            </a:pPr>
            <a:r>
              <a:rPr lang="en-US" dirty="0">
                <a:solidFill>
                  <a:schemeClr val="bg1"/>
                </a:solidFill>
              </a:rPr>
              <a:t>Which features were significant</a:t>
            </a:r>
          </a:p>
          <a:p>
            <a:pPr marL="742950" lvl="1" indent="-285750">
              <a:buFontTx/>
              <a:buChar char="-"/>
            </a:pPr>
            <a:endParaRPr lang="en-US" dirty="0">
              <a:solidFill>
                <a:schemeClr val="bg1"/>
              </a:solidFill>
            </a:endParaRPr>
          </a:p>
          <a:p>
            <a:pPr marL="285750" indent="-285750">
              <a:buFontTx/>
              <a:buChar char="-"/>
            </a:pPr>
            <a:r>
              <a:rPr lang="en-US" dirty="0">
                <a:solidFill>
                  <a:schemeClr val="bg1"/>
                </a:solidFill>
              </a:rPr>
              <a:t>Segway into visualizations …. After describing flow chart </a:t>
            </a:r>
          </a:p>
          <a:p>
            <a:pPr marL="285750" indent="-285750">
              <a:buFontTx/>
              <a:buChar char="-"/>
            </a:pPr>
            <a:r>
              <a:rPr lang="en-US" dirty="0">
                <a:solidFill>
                  <a:schemeClr val="bg1"/>
                </a:solidFill>
              </a:rPr>
              <a:t>Describe what </a:t>
            </a:r>
            <a:r>
              <a:rPr lang="en-US" dirty="0" err="1">
                <a:solidFill>
                  <a:schemeClr val="bg1"/>
                </a:solidFill>
              </a:rPr>
              <a:t>Alz</a:t>
            </a:r>
            <a:r>
              <a:rPr lang="en-US" dirty="0">
                <a:solidFill>
                  <a:schemeClr val="bg1"/>
                </a:solidFill>
              </a:rPr>
              <a:t> Disease characteristics were found after cleaning data</a:t>
            </a:r>
          </a:p>
          <a:p>
            <a:pPr marL="742950" lvl="1" indent="-285750">
              <a:buFontTx/>
              <a:buChar char="-"/>
            </a:pPr>
            <a:r>
              <a:rPr lang="en-US" dirty="0">
                <a:solidFill>
                  <a:schemeClr val="bg1"/>
                </a:solidFill>
              </a:rPr>
              <a:t>Explain these observation in the next 5-6 graphs </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7</a:t>
            </a:fld>
            <a:endParaRPr lang="en-US"/>
          </a:p>
        </p:txBody>
      </p:sp>
    </p:spTree>
    <p:extLst>
      <p:ext uri="{BB962C8B-B14F-4D97-AF65-F5344CB8AC3E}">
        <p14:creationId xmlns:p14="http://schemas.microsoft.com/office/powerpoint/2010/main" val="306110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8</a:t>
            </a:fld>
            <a:endParaRPr lang="en-US"/>
          </a:p>
        </p:txBody>
      </p:sp>
    </p:spTree>
    <p:extLst>
      <p:ext uri="{BB962C8B-B14F-4D97-AF65-F5344CB8AC3E}">
        <p14:creationId xmlns:p14="http://schemas.microsoft.com/office/powerpoint/2010/main" val="115690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histogram</a:t>
            </a:r>
            <a:r>
              <a:rPr lang="en-US" b="0" i="0" u="none" strike="noStrike" dirty="0">
                <a:solidFill>
                  <a:srgbClr val="000000"/>
                </a:solidFill>
                <a:effectLst/>
              </a:rPr>
              <a:t> displays the </a:t>
            </a:r>
            <a:r>
              <a:rPr lang="en-US" b="1" i="0" u="none" strike="noStrike" dirty="0">
                <a:solidFill>
                  <a:srgbClr val="000000"/>
                </a:solidFill>
                <a:effectLst/>
              </a:rPr>
              <a:t>distribution of ages</a:t>
            </a:r>
            <a:r>
              <a:rPr lang="en-US" b="0" i="0" u="none" strike="noStrike" dirty="0">
                <a:solidFill>
                  <a:srgbClr val="000000"/>
                </a:solidFill>
                <a:effectLst/>
              </a:rPr>
              <a:t> among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age</a:t>
            </a:r>
            <a:r>
              <a:rPr lang="en-US" b="0" i="0" u="none" strike="noStrike" dirty="0">
                <a:solidFill>
                  <a:srgbClr val="000000"/>
                </a:solidFill>
                <a:effectLst/>
              </a:rPr>
              <a:t>, ranging from </a:t>
            </a:r>
            <a:r>
              <a:rPr lang="en-US" b="1" i="0" u="none" strike="noStrike" dirty="0">
                <a:solidFill>
                  <a:srgbClr val="000000"/>
                </a:solidFill>
                <a:effectLst/>
              </a:rPr>
              <a:t>60 to 90 years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age group.</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purple line</a:t>
            </a:r>
            <a:r>
              <a:rPr lang="en-US" b="0" i="0" u="none" strike="noStrike" dirty="0">
                <a:solidFill>
                  <a:srgbClr val="000000"/>
                </a:solidFill>
                <a:effectLst/>
              </a:rPr>
              <a:t> represents a </a:t>
            </a:r>
            <a:r>
              <a:rPr lang="en-US" b="1" i="0" u="none" strike="noStrike" dirty="0">
                <a:solidFill>
                  <a:srgbClr val="000000"/>
                </a:solidFill>
                <a:effectLst/>
              </a:rPr>
              <a:t>smoothed density curve</a:t>
            </a:r>
            <a:r>
              <a:rPr lang="en-US" b="0" i="0" u="none" strike="noStrike" dirty="0">
                <a:solidFill>
                  <a:srgbClr val="000000"/>
                </a:solidFill>
                <a:effectLst/>
              </a:rPr>
              <a:t>, showing the overall trend of age distribution.</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a:t>
            </a:r>
            <a:r>
              <a:rPr lang="en-US" b="1" i="0" u="none" strike="noStrike" dirty="0">
                <a:solidFill>
                  <a:srgbClr val="000000"/>
                </a:solidFill>
                <a:effectLst/>
              </a:rPr>
              <a:t>primarily consists of older adults</a:t>
            </a:r>
            <a:r>
              <a:rPr lang="en-US" b="0" i="0" u="none" strike="noStrike" dirty="0">
                <a:solidFill>
                  <a:srgbClr val="000000"/>
                </a:solidFill>
                <a:effectLst/>
              </a:rPr>
              <a:t>, with most patients between </a:t>
            </a:r>
            <a:r>
              <a:rPr lang="en-US" b="1" i="0" u="none" strike="noStrike" dirty="0">
                <a:solidFill>
                  <a:srgbClr val="000000"/>
                </a:solidFill>
                <a:effectLst/>
              </a:rPr>
              <a:t>60 and 90 years old</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distribution appears relatively balanced</a:t>
            </a:r>
            <a:r>
              <a:rPr lang="en-US" b="0" i="0" u="none" strike="noStrike" dirty="0">
                <a:solidFill>
                  <a:srgbClr val="000000"/>
                </a:solidFill>
                <a:effectLst/>
              </a:rPr>
              <a:t>, with some fluctuations in age frequency.</a:t>
            </a:r>
          </a:p>
          <a:p>
            <a:pPr algn="l">
              <a:buFont typeface="Arial" panose="020B0604020202020204" pitchFamily="34" charset="0"/>
              <a:buChar char="•"/>
            </a:pPr>
            <a:r>
              <a:rPr lang="en-US" b="0" i="0" u="none" strike="noStrike" dirty="0">
                <a:solidFill>
                  <a:srgbClr val="000000"/>
                </a:solidFill>
                <a:effectLst/>
              </a:rPr>
              <a:t>There is a </a:t>
            </a:r>
            <a:r>
              <a:rPr lang="en-US" b="1" i="0" u="none" strike="noStrike" dirty="0">
                <a:solidFill>
                  <a:srgbClr val="000000"/>
                </a:solidFill>
                <a:effectLst/>
              </a:rPr>
              <a:t>slight peak around ages 65-75</a:t>
            </a:r>
            <a:r>
              <a:rPr lang="en-US" b="0" i="0" u="none" strike="noStrike" dirty="0">
                <a:solidFill>
                  <a:srgbClr val="000000"/>
                </a:solidFill>
                <a:effectLst/>
              </a:rPr>
              <a:t>, suggesting that this dataset might contain </a:t>
            </a:r>
            <a:r>
              <a:rPr lang="en-US" b="1" i="0" u="none" strike="noStrike" dirty="0">
                <a:solidFill>
                  <a:srgbClr val="000000"/>
                </a:solidFill>
                <a:effectLst/>
              </a:rPr>
              <a:t>more individuals in their mid-to-late 60s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number of patients </a:t>
            </a:r>
            <a:r>
              <a:rPr lang="en-US" b="1" i="0" u="none" strike="noStrike" dirty="0">
                <a:solidFill>
                  <a:srgbClr val="000000"/>
                </a:solidFill>
                <a:effectLst/>
              </a:rPr>
              <a:t>remains fairly consistent across older ages</a:t>
            </a:r>
            <a:r>
              <a:rPr lang="en-US" b="0" i="0" u="none" strike="noStrike" dirty="0">
                <a:solidFill>
                  <a:srgbClr val="000000"/>
                </a:solidFill>
                <a:effectLst/>
              </a:rPr>
              <a:t>, indicating </a:t>
            </a:r>
            <a:r>
              <a:rPr lang="en-US" b="1" i="0" u="none" strike="noStrike" dirty="0">
                <a:solidFill>
                  <a:srgbClr val="000000"/>
                </a:solidFill>
                <a:effectLst/>
              </a:rPr>
              <a:t>a good representation of elderly individuals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Why is age important?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Age is the biggest risk factor</a:t>
            </a:r>
            <a:r>
              <a:rPr lang="en-US" b="0" i="0" u="none" strike="noStrike" dirty="0">
                <a:solidFill>
                  <a:srgbClr val="000000"/>
                </a:solidFill>
                <a:effectLst/>
              </a:rPr>
              <a:t> for Alzheimer’s disease, so understanding the distribution helps analyze disease prevalence across different age groups.</a:t>
            </a:r>
          </a:p>
          <a:p>
            <a:pPr algn="l">
              <a:buFont typeface="Arial" panose="020B0604020202020204" pitchFamily="34" charset="0"/>
              <a:buChar char="•"/>
            </a:pPr>
            <a:r>
              <a:rPr lang="en-US" b="1" i="0" u="none" strike="noStrike" dirty="0">
                <a:solidFill>
                  <a:srgbClr val="000000"/>
                </a:solidFill>
                <a:effectLst/>
              </a:rPr>
              <a:t>Are there enough younger patients for comparison?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this dataset focuses on older adults (60+), it may not provide insights into </a:t>
            </a:r>
            <a:r>
              <a:rPr lang="en-US" b="1" i="0" u="none" strike="noStrike" dirty="0">
                <a:solidFill>
                  <a:srgbClr val="000000"/>
                </a:solidFill>
                <a:effectLst/>
              </a:rPr>
              <a:t>early-onset Alzheimer’s</a:t>
            </a:r>
            <a:r>
              <a:rPr lang="en-US" b="0" i="0" u="none" strike="noStrike" dirty="0">
                <a:solidFill>
                  <a:srgbClr val="000000"/>
                </a:solidFill>
                <a:effectLst/>
              </a:rPr>
              <a:t>, which can occur in individuals under 60.</a:t>
            </a:r>
          </a:p>
          <a:p>
            <a:pPr algn="l">
              <a:buFont typeface="Arial" panose="020B0604020202020204" pitchFamily="34" charset="0"/>
              <a:buChar char="•"/>
            </a:pPr>
            <a:r>
              <a:rPr lang="en-US" b="1" i="0" u="none" strike="noStrike" dirty="0">
                <a:solidFill>
                  <a:srgbClr val="000000"/>
                </a:solidFill>
                <a:effectLst/>
              </a:rPr>
              <a:t>How does age relate to Alzheimer’s diagnosis?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We can analyze how </a:t>
            </a:r>
            <a:r>
              <a:rPr lang="en-US" b="1" i="0" u="none" strike="noStrike" dirty="0">
                <a:solidFill>
                  <a:srgbClr val="000000"/>
                </a:solidFill>
                <a:effectLst/>
              </a:rPr>
              <a:t>Alzheimer’s diagnosis rates increase with age</a:t>
            </a:r>
            <a:r>
              <a:rPr lang="en-US" b="0" i="0" u="none" strike="noStrike" dirty="0">
                <a:solidFill>
                  <a:srgbClr val="000000"/>
                </a:solidFill>
                <a:effectLst/>
              </a:rPr>
              <a:t> by comparing this graph with the </a:t>
            </a:r>
            <a:r>
              <a:rPr lang="en-US" b="1" i="0" u="none" strike="noStrike" dirty="0">
                <a:solidFill>
                  <a:srgbClr val="000000"/>
                </a:solidFill>
                <a:effectLst/>
              </a:rPr>
              <a:t>diagnosis distribution</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9</a:t>
            </a:fld>
            <a:endParaRPr lang="en-US"/>
          </a:p>
        </p:txBody>
      </p:sp>
    </p:spTree>
    <p:extLst>
      <p:ext uri="{BB962C8B-B14F-4D97-AF65-F5344CB8AC3E}">
        <p14:creationId xmlns:p14="http://schemas.microsoft.com/office/powerpoint/2010/main" val="1540678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1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11/relationships/webextension" Target="../webextensions/webextension13.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14.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15.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72E403A9-E529-CBFF-8115-B491258C94CA}"/>
              </a:ext>
            </a:extLst>
          </p:cNvPr>
          <p:cNvPicPr>
            <a:picLocks noChangeAspect="1"/>
          </p:cNvPicPr>
          <p:nvPr/>
        </p:nvPicPr>
        <p:blipFill>
          <a:blip r:embed="rId3"/>
          <a:srcRect l="1"/>
          <a:stretch/>
        </p:blipFill>
        <p:spPr>
          <a:xfrm>
            <a:off x="20" y="-22"/>
            <a:ext cx="9143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2599" y="643467"/>
            <a:ext cx="4089397" cy="3569242"/>
          </a:xfrm>
        </p:spPr>
        <p:txBody>
          <a:bodyPr anchor="t">
            <a:normAutofit/>
          </a:bodyPr>
          <a:lstStyle/>
          <a:p>
            <a:pPr algn="l"/>
            <a:r>
              <a:rPr lang="en-US" sz="4500">
                <a:solidFill>
                  <a:srgbClr val="FFFFFF"/>
                </a:solidFill>
              </a:rPr>
              <a:t>Alzheimer’s Disease Progression Analysis</a:t>
            </a:r>
          </a:p>
        </p:txBody>
      </p:sp>
      <p:sp>
        <p:nvSpPr>
          <p:cNvPr id="3" name="Subtitle 2"/>
          <p:cNvSpPr>
            <a:spLocks noGrp="1"/>
          </p:cNvSpPr>
          <p:nvPr>
            <p:ph type="subTitle" idx="1"/>
          </p:nvPr>
        </p:nvSpPr>
        <p:spPr>
          <a:xfrm>
            <a:off x="482599" y="4551037"/>
            <a:ext cx="4087109" cy="1578054"/>
          </a:xfrm>
        </p:spPr>
        <p:txBody>
          <a:bodyPr anchor="b">
            <a:normAutofit/>
          </a:bodyPr>
          <a:lstStyle/>
          <a:p>
            <a:pPr algn="l">
              <a:lnSpc>
                <a:spcPct val="90000"/>
              </a:lnSpc>
            </a:pPr>
            <a:r>
              <a:rPr lang="en-US" sz="2700">
                <a:solidFill>
                  <a:srgbClr val="FFFFFF"/>
                </a:solidFill>
              </a:rPr>
              <a:t>A comprehensive exploration of key factors influencing Alzheimer's disease</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sz="4100" kern="1200" dirty="0">
                <a:solidFill>
                  <a:schemeClr val="bg1"/>
                </a:solidFill>
                <a:latin typeface="+mj-lt"/>
                <a:ea typeface="+mj-ea"/>
                <a:cs typeface="+mj-cs"/>
              </a:rPr>
              <a:t>Alzheimer’s Disease Diagnosis Distribution</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nosis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BMI Distribution by Alzheimer’s Diagnosis</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mi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Education Level Distribution</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ducation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Correlation Heatmap of Key Features</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orrelation_heatmap.png"/>
          <p:cNvPicPr>
            <a:picLocks noChangeAspect="1"/>
          </p:cNvPicPr>
          <p:nvPr/>
        </p:nvPicPr>
        <p:blipFill>
          <a:blip r:embed="rId3"/>
          <a:stretch>
            <a:fillRect/>
          </a:stretch>
        </p:blipFill>
        <p:spPr>
          <a:xfrm>
            <a:off x="4937832" y="2024950"/>
            <a:ext cx="3604590" cy="2703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a:solidFill>
                  <a:schemeClr val="bg1"/>
                </a:solidFill>
                <a:latin typeface="+mj-lt"/>
                <a:ea typeface="+mj-ea"/>
                <a:cs typeface="+mj-cs"/>
              </a:rPr>
              <a:t>Gender Distribution</a:t>
            </a:r>
          </a:p>
        </p:txBody>
      </p:sp>
      <p:sp>
        <p:nvSpPr>
          <p:cNvPr id="6" name="Rectangle 5">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ender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4CA6D3-6EE4-4724-0CA2-257615C82C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679F420-57A1-7056-8DE9-0E6C08982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B18A1E-F1D7-29DB-2FDF-061058B97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ender_distribution.png">
            <a:extLst>
              <a:ext uri="{FF2B5EF4-FFF2-40B4-BE49-F238E27FC236}">
                <a16:creationId xmlns:a16="http://schemas.microsoft.com/office/drawing/2014/main" id="{DCF83365-70B4-325A-DAF5-10FD73474B49}"/>
              </a:ext>
            </a:extLst>
          </p:cNvPr>
          <p:cNvPicPr>
            <a:picLocks noChangeAspect="1"/>
          </p:cNvPicPr>
          <p:nvPr/>
        </p:nvPicPr>
        <p:blipFill>
          <a:blip r:embed="rId3"/>
          <a:stretch>
            <a:fillRect/>
          </a:stretch>
        </p:blipFill>
        <p:spPr>
          <a:xfrm>
            <a:off x="4938603" y="3426985"/>
            <a:ext cx="3604590" cy="2406062"/>
          </a:xfrm>
          <a:prstGeom prst="rect">
            <a:avLst/>
          </a:prstGeom>
        </p:spPr>
      </p:pic>
      <p:sp>
        <p:nvSpPr>
          <p:cNvPr id="7" name="Title 6">
            <a:extLst>
              <a:ext uri="{FF2B5EF4-FFF2-40B4-BE49-F238E27FC236}">
                <a16:creationId xmlns:a16="http://schemas.microsoft.com/office/drawing/2014/main" id="{C7683CF7-FBC0-A5D3-8F7C-3EB4C4C19ABC}"/>
              </a:ext>
            </a:extLst>
          </p:cNvPr>
          <p:cNvSpPr>
            <a:spLocks noGrp="1"/>
          </p:cNvSpPr>
          <p:nvPr>
            <p:ph type="title"/>
          </p:nvPr>
        </p:nvSpPr>
        <p:spPr>
          <a:xfrm>
            <a:off x="457200" y="274638"/>
            <a:ext cx="4114800" cy="1143000"/>
          </a:xfrm>
        </p:spPr>
        <p:txBody>
          <a:bodyPr>
            <a:normAutofit/>
          </a:bodyPr>
          <a:lstStyle/>
          <a:p>
            <a:r>
              <a:rPr lang="en-US" sz="2800" dirty="0">
                <a:solidFill>
                  <a:schemeClr val="bg1"/>
                </a:solidFill>
              </a:rPr>
              <a:t>Key Data set features</a:t>
            </a:r>
          </a:p>
        </p:txBody>
      </p:sp>
      <p:pic>
        <p:nvPicPr>
          <p:cNvPr id="8" name="Picture 7">
            <a:extLst>
              <a:ext uri="{FF2B5EF4-FFF2-40B4-BE49-F238E27FC236}">
                <a16:creationId xmlns:a16="http://schemas.microsoft.com/office/drawing/2014/main" id="{507C8CED-D3F1-1042-3058-A753ED020B8E}"/>
              </a:ext>
            </a:extLst>
          </p:cNvPr>
          <p:cNvPicPr>
            <a:picLocks noChangeAspect="1"/>
          </p:cNvPicPr>
          <p:nvPr/>
        </p:nvPicPr>
        <p:blipFill>
          <a:blip r:embed="rId4"/>
          <a:stretch>
            <a:fillRect/>
          </a:stretch>
        </p:blipFill>
        <p:spPr>
          <a:xfrm>
            <a:off x="4938603" y="743507"/>
            <a:ext cx="3603048" cy="2402032"/>
          </a:xfrm>
          <a:prstGeom prst="rect">
            <a:avLst/>
          </a:prstGeom>
        </p:spPr>
      </p:pic>
      <p:pic>
        <p:nvPicPr>
          <p:cNvPr id="9" name="Picture 8">
            <a:extLst>
              <a:ext uri="{FF2B5EF4-FFF2-40B4-BE49-F238E27FC236}">
                <a16:creationId xmlns:a16="http://schemas.microsoft.com/office/drawing/2014/main" id="{42575D9C-3851-6E4B-0970-A233F17F50C7}"/>
              </a:ext>
            </a:extLst>
          </p:cNvPr>
          <p:cNvPicPr>
            <a:picLocks noChangeAspect="1"/>
          </p:cNvPicPr>
          <p:nvPr/>
        </p:nvPicPr>
        <p:blipFill>
          <a:blip r:embed="rId5"/>
          <a:stretch>
            <a:fillRect/>
          </a:stretch>
        </p:blipFill>
        <p:spPr>
          <a:xfrm>
            <a:off x="782715" y="2175655"/>
            <a:ext cx="3603048" cy="2402032"/>
          </a:xfrm>
          <a:prstGeom prst="rect">
            <a:avLst/>
          </a:prstGeom>
        </p:spPr>
      </p:pic>
    </p:spTree>
    <p:extLst>
      <p:ext uri="{BB962C8B-B14F-4D97-AF65-F5344CB8AC3E}">
        <p14:creationId xmlns:p14="http://schemas.microsoft.com/office/powerpoint/2010/main" val="328795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319818-8427-16F5-02A6-AFC014E1D8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31B9CE-1377-25C5-49D7-A32E2162E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1F8DC8C-E32E-B3D7-64D6-16E32C0D8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6855C55-E25D-67B3-D5B5-FF96A8FABC7D}"/>
              </a:ext>
            </a:extLst>
          </p:cNvPr>
          <p:cNvSpPr>
            <a:spLocks noGrp="1"/>
          </p:cNvSpPr>
          <p:nvPr>
            <p:ph type="title"/>
          </p:nvPr>
        </p:nvSpPr>
        <p:spPr>
          <a:xfrm>
            <a:off x="457200" y="274638"/>
            <a:ext cx="4114800" cy="1143000"/>
          </a:xfrm>
        </p:spPr>
        <p:txBody>
          <a:bodyPr>
            <a:normAutofit/>
          </a:bodyPr>
          <a:lstStyle/>
          <a:p>
            <a:r>
              <a:rPr lang="en-US" sz="2800" dirty="0">
                <a:solidFill>
                  <a:schemeClr val="bg1"/>
                </a:solidFill>
              </a:rPr>
              <a:t>Key Data set features pt. 2</a:t>
            </a:r>
          </a:p>
        </p:txBody>
      </p:sp>
      <p:pic>
        <p:nvPicPr>
          <p:cNvPr id="2" name="Picture 1">
            <a:extLst>
              <a:ext uri="{FF2B5EF4-FFF2-40B4-BE49-F238E27FC236}">
                <a16:creationId xmlns:a16="http://schemas.microsoft.com/office/drawing/2014/main" id="{55FB98A3-C393-B3DD-0036-24E2ADFE6E42}"/>
              </a:ext>
            </a:extLst>
          </p:cNvPr>
          <p:cNvPicPr>
            <a:picLocks noChangeAspect="1"/>
          </p:cNvPicPr>
          <p:nvPr/>
        </p:nvPicPr>
        <p:blipFill>
          <a:blip r:embed="rId3"/>
          <a:stretch>
            <a:fillRect/>
          </a:stretch>
        </p:blipFill>
        <p:spPr>
          <a:xfrm>
            <a:off x="761785" y="1322832"/>
            <a:ext cx="3337929" cy="2225286"/>
          </a:xfrm>
          <a:prstGeom prst="rect">
            <a:avLst/>
          </a:prstGeom>
        </p:spPr>
      </p:pic>
      <p:pic>
        <p:nvPicPr>
          <p:cNvPr id="4" name="Picture 3">
            <a:extLst>
              <a:ext uri="{FF2B5EF4-FFF2-40B4-BE49-F238E27FC236}">
                <a16:creationId xmlns:a16="http://schemas.microsoft.com/office/drawing/2014/main" id="{A10F21F7-547C-0875-6A96-213CD609BBE7}"/>
              </a:ext>
            </a:extLst>
          </p:cNvPr>
          <p:cNvPicPr>
            <a:picLocks noChangeAspect="1"/>
          </p:cNvPicPr>
          <p:nvPr/>
        </p:nvPicPr>
        <p:blipFill>
          <a:blip r:embed="rId4"/>
          <a:stretch>
            <a:fillRect/>
          </a:stretch>
        </p:blipFill>
        <p:spPr>
          <a:xfrm>
            <a:off x="761785" y="3889207"/>
            <a:ext cx="3337929" cy="2225286"/>
          </a:xfrm>
          <a:prstGeom prst="rect">
            <a:avLst/>
          </a:prstGeom>
        </p:spPr>
      </p:pic>
      <p:pic>
        <p:nvPicPr>
          <p:cNvPr id="10" name="Picture 9">
            <a:extLst>
              <a:ext uri="{FF2B5EF4-FFF2-40B4-BE49-F238E27FC236}">
                <a16:creationId xmlns:a16="http://schemas.microsoft.com/office/drawing/2014/main" id="{6880D6E7-E3A9-5960-0509-E1A300C0CA2E}"/>
              </a:ext>
            </a:extLst>
          </p:cNvPr>
          <p:cNvPicPr>
            <a:picLocks noChangeAspect="1"/>
          </p:cNvPicPr>
          <p:nvPr/>
        </p:nvPicPr>
        <p:blipFill>
          <a:blip r:embed="rId5"/>
          <a:stretch>
            <a:fillRect/>
          </a:stretch>
        </p:blipFill>
        <p:spPr>
          <a:xfrm>
            <a:off x="4784652" y="1920810"/>
            <a:ext cx="3940241" cy="2960181"/>
          </a:xfrm>
          <a:prstGeom prst="rect">
            <a:avLst/>
          </a:prstGeom>
        </p:spPr>
      </p:pic>
    </p:spTree>
    <p:extLst>
      <p:ext uri="{BB962C8B-B14F-4D97-AF65-F5344CB8AC3E}">
        <p14:creationId xmlns:p14="http://schemas.microsoft.com/office/powerpoint/2010/main" val="1259393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1275-1472-FE81-9B7C-AA815888084D}"/>
              </a:ext>
            </a:extLst>
          </p:cNvPr>
          <p:cNvSpPr>
            <a:spLocks noGrp="1"/>
          </p:cNvSpPr>
          <p:nvPr>
            <p:ph type="title"/>
          </p:nvPr>
        </p:nvSpPr>
        <p:spPr>
          <a:xfrm>
            <a:off x="457200" y="409668"/>
            <a:ext cx="8229600" cy="674596"/>
          </a:xfrm>
        </p:spPr>
        <p:txBody>
          <a:bodyPr>
            <a:normAutofit/>
          </a:bodyPr>
          <a:lstStyle/>
          <a:p>
            <a:r>
              <a:rPr lang="en-US" sz="2800" dirty="0">
                <a:solidFill>
                  <a:schemeClr val="bg1"/>
                </a:solidFill>
              </a:rPr>
              <a:t>Alzheimer's Disease Associated Symptoms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EDFDB622-71C5-484F-FB56-5F430851CCAD}"/>
                  </a:ext>
                </a:extLst>
              </p:cNvPr>
              <p:cNvGraphicFramePr>
                <a:graphicFrameLocks noGrp="1"/>
              </p:cNvGraphicFramePr>
              <p:nvPr>
                <p:ph idx="4294967295"/>
                <p:extLst>
                  <p:ext uri="{D42A27DB-BD31-4B8C-83A1-F6EECF244321}">
                    <p14:modId xmlns:p14="http://schemas.microsoft.com/office/powerpoint/2010/main" val="31377920"/>
                  </p:ext>
                </p:extLst>
              </p:nvPr>
            </p:nvGraphicFramePr>
            <p:xfrm>
              <a:off x="604157" y="1306285"/>
              <a:ext cx="7935685" cy="449357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EDFDB622-71C5-484F-FB56-5F430851CCAD}"/>
                  </a:ext>
                </a:extLst>
              </p:cNvPr>
              <p:cNvPicPr>
                <a:picLocks noGrp="1" noRot="1" noChangeAspect="1" noMove="1" noResize="1" noEditPoints="1" noAdjustHandles="1" noChangeArrowheads="1" noChangeShapeType="1"/>
              </p:cNvPicPr>
              <p:nvPr/>
            </p:nvPicPr>
            <p:blipFill>
              <a:blip r:embed="rId4"/>
              <a:stretch>
                <a:fillRect/>
              </a:stretch>
            </p:blipFill>
            <p:spPr>
              <a:xfrm>
                <a:off x="604157" y="1306285"/>
                <a:ext cx="7935685" cy="4493577"/>
              </a:xfrm>
              <a:prstGeom prst="rect">
                <a:avLst/>
              </a:prstGeom>
            </p:spPr>
          </p:pic>
        </mc:Fallback>
      </mc:AlternateContent>
    </p:spTree>
    <p:extLst>
      <p:ext uri="{BB962C8B-B14F-4D97-AF65-F5344CB8AC3E}">
        <p14:creationId xmlns:p14="http://schemas.microsoft.com/office/powerpoint/2010/main" val="268088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2748-C687-109E-238D-7001B9A678AC}"/>
              </a:ext>
            </a:extLst>
          </p:cNvPr>
          <p:cNvSpPr>
            <a:spLocks noGrp="1"/>
          </p:cNvSpPr>
          <p:nvPr>
            <p:ph type="title"/>
          </p:nvPr>
        </p:nvSpPr>
        <p:spPr>
          <a:xfrm>
            <a:off x="457200" y="387850"/>
            <a:ext cx="8229600" cy="683305"/>
          </a:xfrm>
        </p:spPr>
        <p:txBody>
          <a:bodyPr>
            <a:normAutofit/>
          </a:bodyPr>
          <a:lstStyle/>
          <a:p>
            <a:r>
              <a:rPr lang="en-US" sz="2800" dirty="0">
                <a:solidFill>
                  <a:schemeClr val="bg1"/>
                </a:solidFill>
              </a:rPr>
              <a:t>Distribution of Patient Symptoms  </a:t>
            </a:r>
            <a:endParaRPr lang="en-US" sz="2800"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D6A3572B-B4FA-7051-4850-3E63563CED39}"/>
                  </a:ext>
                </a:extLst>
              </p:cNvPr>
              <p:cNvGraphicFramePr>
                <a:graphicFrameLocks noGrp="1"/>
              </p:cNvGraphicFramePr>
              <p:nvPr>
                <p:ph idx="1"/>
                <p:extLst>
                  <p:ext uri="{D42A27DB-BD31-4B8C-83A1-F6EECF244321}">
                    <p14:modId xmlns:p14="http://schemas.microsoft.com/office/powerpoint/2010/main" val="3584391215"/>
                  </p:ext>
                </p:extLst>
              </p:nvPr>
            </p:nvGraphicFramePr>
            <p:xfrm>
              <a:off x="457200" y="1166018"/>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D6A3572B-B4FA-7051-4850-3E63563CED39}"/>
                  </a:ext>
                </a:extLst>
              </p:cNvPr>
              <p:cNvPicPr>
                <a:picLocks noGrp="1" noRot="1" noChangeAspect="1" noMove="1" noResize="1" noEditPoints="1" noAdjustHandles="1" noChangeArrowheads="1" noChangeShapeType="1"/>
              </p:cNvPicPr>
              <p:nvPr/>
            </p:nvPicPr>
            <p:blipFill>
              <a:blip r:embed="rId4"/>
              <a:stretch>
                <a:fillRect/>
              </a:stretch>
            </p:blipFill>
            <p:spPr>
              <a:xfrm>
                <a:off x="457200" y="1166018"/>
                <a:ext cx="8229600" cy="4525963"/>
              </a:xfrm>
              <a:prstGeom prst="rect">
                <a:avLst/>
              </a:prstGeom>
            </p:spPr>
          </p:pic>
        </mc:Fallback>
      </mc:AlternateContent>
    </p:spTree>
    <p:extLst>
      <p:ext uri="{BB962C8B-B14F-4D97-AF65-F5344CB8AC3E}">
        <p14:creationId xmlns:p14="http://schemas.microsoft.com/office/powerpoint/2010/main" val="346066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424E03-6628-38A7-7ECC-D4B86572C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02CB-685E-CAA1-C4E3-E3F4130D334A}"/>
              </a:ext>
            </a:extLst>
          </p:cNvPr>
          <p:cNvSpPr>
            <a:spLocks noGrp="1"/>
          </p:cNvSpPr>
          <p:nvPr>
            <p:ph type="title"/>
          </p:nvPr>
        </p:nvSpPr>
        <p:spPr>
          <a:xfrm>
            <a:off x="457200" y="405267"/>
            <a:ext cx="8229600" cy="596219"/>
          </a:xfrm>
        </p:spPr>
        <p:txBody>
          <a:bodyPr>
            <a:normAutofit/>
          </a:bodyPr>
          <a:lstStyle/>
          <a:p>
            <a:r>
              <a:rPr lang="en-US" sz="2800" dirty="0">
                <a:solidFill>
                  <a:schemeClr val="bg1"/>
                </a:solidFill>
              </a:rPr>
              <a:t>Disease Marker Importance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0E8E747-5B32-9533-4766-0F8BB51FE6A0}"/>
                  </a:ext>
                </a:extLst>
              </p:cNvPr>
              <p:cNvGraphicFramePr>
                <a:graphicFrameLocks noGrp="1"/>
              </p:cNvGraphicFramePr>
              <p:nvPr>
                <p:ph idx="1"/>
                <p:extLst>
                  <p:ext uri="{D42A27DB-BD31-4B8C-83A1-F6EECF244321}">
                    <p14:modId xmlns:p14="http://schemas.microsoft.com/office/powerpoint/2010/main" val="4282112583"/>
                  </p:ext>
                </p:extLst>
              </p:nvPr>
            </p:nvGraphicFramePr>
            <p:xfrm>
              <a:off x="526868" y="1253103"/>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0E8E747-5B32-9533-4766-0F8BB51FE6A0}"/>
                  </a:ext>
                </a:extLst>
              </p:cNvPr>
              <p:cNvPicPr>
                <a:picLocks noGrp="1" noRot="1" noChangeAspect="1" noMove="1" noResize="1" noEditPoints="1" noAdjustHandles="1" noChangeArrowheads="1" noChangeShapeType="1"/>
              </p:cNvPicPr>
              <p:nvPr/>
            </p:nvPicPr>
            <p:blipFill>
              <a:blip r:embed="rId4"/>
              <a:stretch>
                <a:fillRect/>
              </a:stretch>
            </p:blipFill>
            <p:spPr>
              <a:xfrm>
                <a:off x="526868" y="1253103"/>
                <a:ext cx="8229600" cy="4525963"/>
              </a:xfrm>
              <a:prstGeom prst="rect">
                <a:avLst/>
              </a:prstGeom>
            </p:spPr>
          </p:pic>
        </mc:Fallback>
      </mc:AlternateContent>
    </p:spTree>
    <p:extLst>
      <p:ext uri="{BB962C8B-B14F-4D97-AF65-F5344CB8AC3E}">
        <p14:creationId xmlns:p14="http://schemas.microsoft.com/office/powerpoint/2010/main" val="3350838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669925"/>
            <a:ext cx="3381709" cy="1325563"/>
          </a:xfrm>
        </p:spPr>
        <p:txBody>
          <a:bodyPr anchor="b">
            <a:normAutofit/>
          </a:bodyPr>
          <a:lstStyle/>
          <a:p>
            <a:pPr algn="r"/>
            <a:r>
              <a:rPr lang="en-US">
                <a:solidFill>
                  <a:schemeClr val="bg1"/>
                </a:solidFill>
              </a:rPr>
              <a:t>Introduction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2026340"/>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2398957"/>
            <a:ext cx="7054999" cy="3526144"/>
          </a:xfrm>
        </p:spPr>
        <p:txBody>
          <a:bodyPr>
            <a:normAutofit lnSpcReduction="10000"/>
          </a:bodyPr>
          <a:lstStyle/>
          <a:p>
            <a:pPr marL="0" indent="0">
              <a:buNone/>
            </a:pPr>
            <a:r>
              <a:rPr lang="en-US" sz="1800" i="0" dirty="0">
                <a:solidFill>
                  <a:srgbClr val="F0F6FC"/>
                </a:solidFill>
                <a:effectLst/>
                <a:latin typeface="-apple-system"/>
              </a:rPr>
              <a:t>Neurodegenerative diseases like Alzheimer’s and Parkinson’s progress gradually, often going undiagnosed until significant damage has occurred. Early prediction of disease progression can enable: </a:t>
            </a:r>
          </a:p>
          <a:p>
            <a:pPr>
              <a:buFontTx/>
              <a:buChar char="-"/>
            </a:pPr>
            <a:r>
              <a:rPr lang="en-US" sz="1800" i="0" dirty="0">
                <a:solidFill>
                  <a:srgbClr val="F0F6FC"/>
                </a:solidFill>
                <a:effectLst/>
                <a:latin typeface="-apple-system"/>
              </a:rPr>
              <a:t>Timely Interventions to slow cognitive decline. </a:t>
            </a:r>
          </a:p>
          <a:p>
            <a:pPr>
              <a:buFontTx/>
              <a:buChar char="-"/>
            </a:pPr>
            <a:r>
              <a:rPr lang="en-US" sz="1800" i="0" dirty="0">
                <a:solidFill>
                  <a:srgbClr val="F0F6FC"/>
                </a:solidFill>
                <a:effectLst/>
                <a:latin typeface="-apple-system"/>
              </a:rPr>
              <a:t>Personalized Treatment Plans based on patient risk factors </a:t>
            </a:r>
          </a:p>
          <a:p>
            <a:pPr>
              <a:buFontTx/>
              <a:buChar char="-"/>
            </a:pPr>
            <a:r>
              <a:rPr lang="en-US" sz="1800" dirty="0">
                <a:solidFill>
                  <a:srgbClr val="F0F6FC"/>
                </a:solidFill>
                <a:latin typeface="-apple-system"/>
              </a:rPr>
              <a:t>I</a:t>
            </a:r>
            <a:r>
              <a:rPr lang="en-US" sz="1800" i="0" dirty="0">
                <a:solidFill>
                  <a:srgbClr val="F0F6FC"/>
                </a:solidFill>
                <a:effectLst/>
                <a:latin typeface="-apple-system"/>
              </a:rPr>
              <a:t>mproved Healthcare Resource Allocation for better patient outcomes.</a:t>
            </a:r>
          </a:p>
          <a:p>
            <a:pPr>
              <a:buFontTx/>
              <a:buChar char="-"/>
            </a:pPr>
            <a:endParaRPr lang="en-US" sz="1800" dirty="0">
              <a:solidFill>
                <a:srgbClr val="F0F6FC"/>
              </a:solidFill>
              <a:latin typeface="-apple-system"/>
            </a:endParaRPr>
          </a:p>
          <a:p>
            <a:pPr marL="0" indent="0">
              <a:buNone/>
            </a:pPr>
            <a:r>
              <a:rPr lang="en-US" sz="1800" i="0" dirty="0">
                <a:solidFill>
                  <a:srgbClr val="F0F6FC"/>
                </a:solidFill>
                <a:effectLst/>
                <a:latin typeface="-apple-system"/>
              </a:rPr>
              <a:t>This project explores how machine learning can analyze patient data—such as demographic trends, medical history, biomarkers, and cognitive tests—to predict disease progression and assist doctors in making informed treatment decisions.</a:t>
            </a:r>
            <a:endParaRPr lang="en-US" sz="17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6CF53-9F41-36C3-BEC4-180749346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57B42-DC9D-A008-218B-B9972FDF92D6}"/>
              </a:ext>
            </a:extLst>
          </p:cNvPr>
          <p:cNvSpPr>
            <a:spLocks noGrp="1"/>
          </p:cNvSpPr>
          <p:nvPr>
            <p:ph type="title"/>
          </p:nvPr>
        </p:nvSpPr>
        <p:spPr>
          <a:xfrm>
            <a:off x="457200" y="274638"/>
            <a:ext cx="8229600" cy="674596"/>
          </a:xfrm>
        </p:spPr>
        <p:txBody>
          <a:bodyPr>
            <a:normAutofit/>
          </a:bodyPr>
          <a:lstStyle/>
          <a:p>
            <a:r>
              <a:rPr lang="en-US" sz="2800" dirty="0">
                <a:solidFill>
                  <a:schemeClr val="bg1"/>
                </a:solidFill>
              </a:rPr>
              <a:t>Most Significant Disease Markers</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4592803-70F9-D6E9-93BE-F8475970B0F3}"/>
                  </a:ext>
                </a:extLst>
              </p:cNvPr>
              <p:cNvGraphicFramePr>
                <a:graphicFrameLocks noGrp="1"/>
              </p:cNvGraphicFramePr>
              <p:nvPr>
                <p:ph idx="1"/>
                <p:extLst>
                  <p:ext uri="{D42A27DB-BD31-4B8C-83A1-F6EECF244321}">
                    <p14:modId xmlns:p14="http://schemas.microsoft.com/office/powerpoint/2010/main" val="3764732525"/>
                  </p:ext>
                </p:extLst>
              </p:nvPr>
            </p:nvGraphicFramePr>
            <p:xfrm>
              <a:off x="457200" y="1166018"/>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4592803-70F9-D6E9-93BE-F8475970B0F3}"/>
                  </a:ext>
                </a:extLst>
              </p:cNvPr>
              <p:cNvPicPr>
                <a:picLocks noGrp="1" noRot="1" noChangeAspect="1" noMove="1" noResize="1" noEditPoints="1" noAdjustHandles="1" noChangeArrowheads="1" noChangeShapeType="1"/>
              </p:cNvPicPr>
              <p:nvPr/>
            </p:nvPicPr>
            <p:blipFill>
              <a:blip r:embed="rId4"/>
              <a:stretch>
                <a:fillRect/>
              </a:stretch>
            </p:blipFill>
            <p:spPr>
              <a:xfrm>
                <a:off x="457200" y="1166018"/>
                <a:ext cx="8229600" cy="4525963"/>
              </a:xfrm>
              <a:prstGeom prst="rect">
                <a:avLst/>
              </a:prstGeom>
            </p:spPr>
          </p:pic>
        </mc:Fallback>
      </mc:AlternateContent>
    </p:spTree>
    <p:extLst>
      <p:ext uri="{BB962C8B-B14F-4D97-AF65-F5344CB8AC3E}">
        <p14:creationId xmlns:p14="http://schemas.microsoft.com/office/powerpoint/2010/main" val="414273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C71F-5F3B-690E-2A58-77655DE06F7A}"/>
              </a:ext>
            </a:extLst>
          </p:cNvPr>
          <p:cNvSpPr>
            <a:spLocks noGrp="1"/>
          </p:cNvSpPr>
          <p:nvPr>
            <p:ph type="title"/>
          </p:nvPr>
        </p:nvSpPr>
        <p:spPr>
          <a:xfrm>
            <a:off x="457200" y="274638"/>
            <a:ext cx="8229600" cy="683305"/>
          </a:xfrm>
        </p:spPr>
        <p:txBody>
          <a:bodyPr>
            <a:normAutofit/>
          </a:bodyPr>
          <a:lstStyle/>
          <a:p>
            <a:r>
              <a:rPr lang="en-US" sz="2800" dirty="0">
                <a:solidFill>
                  <a:schemeClr val="bg1"/>
                </a:solidFill>
              </a:rPr>
              <a:t>Functional Assessment Score vs Diagnostic Outcome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E679D37-5598-C605-2871-83E6545BD6CB}"/>
                  </a:ext>
                </a:extLst>
              </p:cNvPr>
              <p:cNvGraphicFramePr>
                <a:graphicFrameLocks noGrp="1"/>
              </p:cNvGraphicFramePr>
              <p:nvPr>
                <p:ph idx="1"/>
                <p:extLst>
                  <p:ext uri="{D42A27DB-BD31-4B8C-83A1-F6EECF244321}">
                    <p14:modId xmlns:p14="http://schemas.microsoft.com/office/powerpoint/2010/main" val="472564164"/>
                  </p:ext>
                </p:extLst>
              </p:nvPr>
            </p:nvGraphicFramePr>
            <p:xfrm>
              <a:off x="457200" y="1103812"/>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E679D37-5598-C605-2871-83E6545BD6CB}"/>
                  </a:ext>
                </a:extLst>
              </p:cNvPr>
              <p:cNvPicPr>
                <a:picLocks noGrp="1" noRot="1" noChangeAspect="1" noMove="1" noResize="1" noEditPoints="1" noAdjustHandles="1" noChangeArrowheads="1" noChangeShapeType="1"/>
              </p:cNvPicPr>
              <p:nvPr/>
            </p:nvPicPr>
            <p:blipFill>
              <a:blip r:embed="rId4"/>
              <a:stretch>
                <a:fillRect/>
              </a:stretch>
            </p:blipFill>
            <p:spPr>
              <a:xfrm>
                <a:off x="457200" y="1103812"/>
                <a:ext cx="8229600" cy="4525963"/>
              </a:xfrm>
              <a:prstGeom prst="rect">
                <a:avLst/>
              </a:prstGeom>
            </p:spPr>
          </p:pic>
        </mc:Fallback>
      </mc:AlternateContent>
    </p:spTree>
    <p:extLst>
      <p:ext uri="{BB962C8B-B14F-4D97-AF65-F5344CB8AC3E}">
        <p14:creationId xmlns:p14="http://schemas.microsoft.com/office/powerpoint/2010/main" val="4132550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562C-C05F-0976-6542-5EA460916B7E}"/>
              </a:ext>
            </a:extLst>
          </p:cNvPr>
          <p:cNvSpPr>
            <a:spLocks noGrp="1"/>
          </p:cNvSpPr>
          <p:nvPr>
            <p:ph type="title"/>
          </p:nvPr>
        </p:nvSpPr>
        <p:spPr>
          <a:xfrm>
            <a:off x="457200" y="274639"/>
            <a:ext cx="8229600" cy="535258"/>
          </a:xfrm>
        </p:spPr>
        <p:txBody>
          <a:bodyPr>
            <a:normAutofit/>
          </a:bodyPr>
          <a:lstStyle/>
          <a:p>
            <a:r>
              <a:rPr lang="en-US" sz="2800" dirty="0">
                <a:solidFill>
                  <a:schemeClr val="bg1"/>
                </a:solidFill>
              </a:rPr>
              <a:t>MMSE  vs Diagnostic Outcome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EA7FB04-93AE-CF3F-99B5-D2D7A139DB1E}"/>
                  </a:ext>
                </a:extLst>
              </p:cNvPr>
              <p:cNvGraphicFramePr>
                <a:graphicFrameLocks noGrp="1"/>
              </p:cNvGraphicFramePr>
              <p:nvPr>
                <p:ph idx="1"/>
                <p:extLst>
                  <p:ext uri="{D42A27DB-BD31-4B8C-83A1-F6EECF244321}">
                    <p14:modId xmlns:p14="http://schemas.microsoft.com/office/powerpoint/2010/main" val="3880344049"/>
                  </p:ext>
                </p:extLst>
              </p:nvPr>
            </p:nvGraphicFramePr>
            <p:xfrm>
              <a:off x="518160" y="914402"/>
              <a:ext cx="8229600" cy="478100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EA7FB04-93AE-CF3F-99B5-D2D7A139DB1E}"/>
                  </a:ext>
                </a:extLst>
              </p:cNvPr>
              <p:cNvPicPr>
                <a:picLocks noGrp="1" noRot="1" noChangeAspect="1" noMove="1" noResize="1" noEditPoints="1" noAdjustHandles="1" noChangeArrowheads="1" noChangeShapeType="1"/>
              </p:cNvPicPr>
              <p:nvPr/>
            </p:nvPicPr>
            <p:blipFill>
              <a:blip r:embed="rId4"/>
              <a:stretch>
                <a:fillRect/>
              </a:stretch>
            </p:blipFill>
            <p:spPr>
              <a:xfrm>
                <a:off x="518160" y="914402"/>
                <a:ext cx="8229600" cy="4781004"/>
              </a:xfrm>
              <a:prstGeom prst="rect">
                <a:avLst/>
              </a:prstGeom>
            </p:spPr>
          </p:pic>
        </mc:Fallback>
      </mc:AlternateContent>
    </p:spTree>
    <p:extLst>
      <p:ext uri="{BB962C8B-B14F-4D97-AF65-F5344CB8AC3E}">
        <p14:creationId xmlns:p14="http://schemas.microsoft.com/office/powerpoint/2010/main" val="264563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Cognitive Function (MMSE) vs. Age</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mse_vs_age.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62FC-F278-BCB5-FF88-244DAA24139F}"/>
              </a:ext>
            </a:extLst>
          </p:cNvPr>
          <p:cNvSpPr>
            <a:spLocks noGrp="1"/>
          </p:cNvSpPr>
          <p:nvPr>
            <p:ph type="title"/>
          </p:nvPr>
        </p:nvSpPr>
        <p:spPr>
          <a:xfrm>
            <a:off x="457200" y="274638"/>
            <a:ext cx="8229600" cy="648471"/>
          </a:xfrm>
        </p:spPr>
        <p:txBody>
          <a:bodyPr>
            <a:normAutofit/>
          </a:bodyPr>
          <a:lstStyle/>
          <a:p>
            <a:r>
              <a:rPr lang="en-US" sz="2800" dirty="0">
                <a:solidFill>
                  <a:schemeClr val="bg1"/>
                </a:solidFill>
              </a:rPr>
              <a:t>Cognitive Function vs Age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B309936-E5A1-719E-1353-C237E10CD37A}"/>
                  </a:ext>
                </a:extLst>
              </p:cNvPr>
              <p:cNvGraphicFramePr>
                <a:graphicFrameLocks noGrp="1"/>
              </p:cNvGraphicFramePr>
              <p:nvPr>
                <p:ph idx="1"/>
                <p:extLst>
                  <p:ext uri="{D42A27DB-BD31-4B8C-83A1-F6EECF244321}">
                    <p14:modId xmlns:p14="http://schemas.microsoft.com/office/powerpoint/2010/main" val="210929449"/>
                  </p:ext>
                </p:extLst>
              </p:nvPr>
            </p:nvGraphicFramePr>
            <p:xfrm>
              <a:off x="457200" y="1052807"/>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B309936-E5A1-719E-1353-C237E10CD37A}"/>
                  </a:ext>
                </a:extLst>
              </p:cNvPr>
              <p:cNvPicPr>
                <a:picLocks noGrp="1" noRot="1" noChangeAspect="1" noMove="1" noResize="1" noEditPoints="1" noAdjustHandles="1" noChangeArrowheads="1" noChangeShapeType="1"/>
              </p:cNvPicPr>
              <p:nvPr/>
            </p:nvPicPr>
            <p:blipFill>
              <a:blip r:embed="rId4"/>
              <a:stretch>
                <a:fillRect/>
              </a:stretch>
            </p:blipFill>
            <p:spPr>
              <a:xfrm>
                <a:off x="457200" y="1052807"/>
                <a:ext cx="8229600" cy="4525963"/>
              </a:xfrm>
              <a:prstGeom prst="rect">
                <a:avLst/>
              </a:prstGeom>
            </p:spPr>
          </p:pic>
        </mc:Fallback>
      </mc:AlternateContent>
    </p:spTree>
    <p:extLst>
      <p:ext uri="{BB962C8B-B14F-4D97-AF65-F5344CB8AC3E}">
        <p14:creationId xmlns:p14="http://schemas.microsoft.com/office/powerpoint/2010/main" val="223129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91B4-89E5-2EA4-D52B-75B9AD54667B}"/>
              </a:ext>
            </a:extLst>
          </p:cNvPr>
          <p:cNvSpPr>
            <a:spLocks noGrp="1"/>
          </p:cNvSpPr>
          <p:nvPr>
            <p:ph type="title"/>
          </p:nvPr>
        </p:nvSpPr>
        <p:spPr>
          <a:xfrm>
            <a:off x="457200" y="274638"/>
            <a:ext cx="8229600" cy="561385"/>
          </a:xfrm>
        </p:spPr>
        <p:txBody>
          <a:bodyPr>
            <a:normAutofit/>
          </a:bodyPr>
          <a:lstStyle/>
          <a:p>
            <a:r>
              <a:rPr lang="en-US" sz="2800" dirty="0">
                <a:solidFill>
                  <a:schemeClr val="bg1"/>
                </a:solidFill>
              </a:rPr>
              <a:t>Diagnosis Patterns vs Age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85275DA-BDC0-052C-D31E-E0FAC0B97671}"/>
                  </a:ext>
                </a:extLst>
              </p:cNvPr>
              <p:cNvGraphicFramePr>
                <a:graphicFrameLocks noGrp="1"/>
              </p:cNvGraphicFramePr>
              <p:nvPr>
                <p:ph idx="1"/>
                <p:extLst>
                  <p:ext uri="{D42A27DB-BD31-4B8C-83A1-F6EECF244321}">
                    <p14:modId xmlns:p14="http://schemas.microsoft.com/office/powerpoint/2010/main" val="4007180446"/>
                  </p:ext>
                </p:extLst>
              </p:nvPr>
            </p:nvGraphicFramePr>
            <p:xfrm>
              <a:off x="457200" y="1000555"/>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85275DA-BDC0-052C-D31E-E0FAC0B97671}"/>
                  </a:ext>
                </a:extLst>
              </p:cNvPr>
              <p:cNvPicPr>
                <a:picLocks noGrp="1" noRot="1" noChangeAspect="1" noMove="1" noResize="1" noEditPoints="1" noAdjustHandles="1" noChangeArrowheads="1" noChangeShapeType="1"/>
              </p:cNvPicPr>
              <p:nvPr/>
            </p:nvPicPr>
            <p:blipFill>
              <a:blip r:embed="rId4"/>
              <a:stretch>
                <a:fillRect/>
              </a:stretch>
            </p:blipFill>
            <p:spPr>
              <a:xfrm>
                <a:off x="457200" y="1000555"/>
                <a:ext cx="8229600" cy="4525963"/>
              </a:xfrm>
              <a:prstGeom prst="rect">
                <a:avLst/>
              </a:prstGeom>
            </p:spPr>
          </p:pic>
        </mc:Fallback>
      </mc:AlternateContent>
    </p:spTree>
    <p:extLst>
      <p:ext uri="{BB962C8B-B14F-4D97-AF65-F5344CB8AC3E}">
        <p14:creationId xmlns:p14="http://schemas.microsoft.com/office/powerpoint/2010/main" val="385209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B049517E-AB3C-6080-29C2-A8687F1C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49E41-80FE-B1EC-3C68-76EB1540E749}"/>
              </a:ext>
            </a:extLst>
          </p:cNvPr>
          <p:cNvSpPr>
            <a:spLocks noGrp="1"/>
          </p:cNvSpPr>
          <p:nvPr>
            <p:ph type="title"/>
          </p:nvPr>
        </p:nvSpPr>
        <p:spPr/>
        <p:txBody>
          <a:bodyPr/>
          <a:lstStyle/>
          <a:p>
            <a:r>
              <a:rPr lang="en-US" dirty="0">
                <a:solidFill>
                  <a:schemeClr val="bg1"/>
                </a:solidFill>
              </a:rPr>
              <a:t>Model Performance Review</a:t>
            </a:r>
            <a:endParaRPr lang="en-US" dirty="0"/>
          </a:p>
        </p:txBody>
      </p:sp>
      <p:sp>
        <p:nvSpPr>
          <p:cNvPr id="6" name="TextBox 5">
            <a:extLst>
              <a:ext uri="{FF2B5EF4-FFF2-40B4-BE49-F238E27FC236}">
                <a16:creationId xmlns:a16="http://schemas.microsoft.com/office/drawing/2014/main" id="{C302868B-363E-A5BE-4D18-0255B6574042}"/>
              </a:ext>
            </a:extLst>
          </p:cNvPr>
          <p:cNvSpPr txBox="1"/>
          <p:nvPr/>
        </p:nvSpPr>
        <p:spPr>
          <a:xfrm>
            <a:off x="1532709" y="1515291"/>
            <a:ext cx="6017622" cy="1754326"/>
          </a:xfrm>
          <a:prstGeom prst="rect">
            <a:avLst/>
          </a:prstGeom>
          <a:noFill/>
        </p:spPr>
        <p:txBody>
          <a:bodyPr wrap="square" rtlCol="0">
            <a:spAutoFit/>
          </a:bodyPr>
          <a:lstStyle/>
          <a:p>
            <a:r>
              <a:rPr lang="en-US" dirty="0">
                <a:solidFill>
                  <a:srgbClr val="FFFF00"/>
                </a:solidFill>
              </a:rPr>
              <a:t>Brief description about what information is on the remaining 7-slides </a:t>
            </a:r>
          </a:p>
          <a:p>
            <a:endParaRPr lang="en-US" dirty="0">
              <a:solidFill>
                <a:srgbClr val="FFFF00"/>
              </a:solidFill>
            </a:endParaRPr>
          </a:p>
          <a:p>
            <a:r>
              <a:rPr lang="en-US" dirty="0">
                <a:solidFill>
                  <a:srgbClr val="FFFF00"/>
                </a:solidFill>
              </a:rPr>
              <a:t>Maybe insert another Alzheimer's picture here to transition?</a:t>
            </a:r>
          </a:p>
          <a:p>
            <a:endParaRPr lang="en-US" dirty="0">
              <a:solidFill>
                <a:srgbClr val="FFFF00"/>
              </a:solidFill>
            </a:endParaRPr>
          </a:p>
          <a:p>
            <a:r>
              <a:rPr lang="en-US" dirty="0">
                <a:solidFill>
                  <a:srgbClr val="FFFF00"/>
                </a:solidFill>
              </a:rPr>
              <a:t>Delete this slide</a:t>
            </a:r>
          </a:p>
        </p:txBody>
      </p:sp>
    </p:spTree>
    <p:extLst>
      <p:ext uri="{BB962C8B-B14F-4D97-AF65-F5344CB8AC3E}">
        <p14:creationId xmlns:p14="http://schemas.microsoft.com/office/powerpoint/2010/main" val="2883400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4C95-81A3-CA81-C29A-46136637FA7D}"/>
              </a:ext>
            </a:extLst>
          </p:cNvPr>
          <p:cNvSpPr>
            <a:spLocks noGrp="1"/>
          </p:cNvSpPr>
          <p:nvPr>
            <p:ph type="title"/>
          </p:nvPr>
        </p:nvSpPr>
        <p:spPr>
          <a:xfrm>
            <a:off x="457200" y="274639"/>
            <a:ext cx="8229600" cy="517842"/>
          </a:xfrm>
        </p:spPr>
        <p:txBody>
          <a:bodyPr>
            <a:normAutofit fontScale="90000"/>
          </a:bodyPr>
          <a:lstStyle/>
          <a:p>
            <a:r>
              <a:rPr lang="en-US" sz="2800" dirty="0">
                <a:solidFill>
                  <a:schemeClr val="bg1"/>
                </a:solidFill>
              </a:rPr>
              <a:t>Model Outcome at a Glance</a:t>
            </a:r>
            <a:endParaRPr lang="en-US" sz="2800"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D2935BE0-935F-EC97-6BC2-0661CBE26E4D}"/>
                  </a:ext>
                </a:extLst>
              </p:cNvPr>
              <p:cNvGraphicFramePr>
                <a:graphicFrameLocks noGrp="1"/>
              </p:cNvGraphicFramePr>
              <p:nvPr>
                <p:ph idx="1"/>
                <p:extLst>
                  <p:ext uri="{D42A27DB-BD31-4B8C-83A1-F6EECF244321}">
                    <p14:modId xmlns:p14="http://schemas.microsoft.com/office/powerpoint/2010/main" val="747667528"/>
                  </p:ext>
                </p:extLst>
              </p:nvPr>
            </p:nvGraphicFramePr>
            <p:xfrm>
              <a:off x="457200" y="896983"/>
              <a:ext cx="2921726" cy="47850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D2935BE0-935F-EC97-6BC2-0661CBE26E4D}"/>
                  </a:ext>
                </a:extLst>
              </p:cNvPr>
              <p:cNvPicPr>
                <a:picLocks noGrp="1" noRot="1" noChangeAspect="1" noMove="1" noResize="1" noEditPoints="1" noAdjustHandles="1" noChangeArrowheads="1" noChangeShapeType="1"/>
              </p:cNvPicPr>
              <p:nvPr/>
            </p:nvPicPr>
            <p:blipFill>
              <a:blip r:embed="rId4"/>
              <a:stretch>
                <a:fillRect/>
              </a:stretch>
            </p:blipFill>
            <p:spPr>
              <a:xfrm>
                <a:off x="457200" y="896983"/>
                <a:ext cx="2921726" cy="4785043"/>
              </a:xfrm>
              <a:prstGeom prst="rect">
                <a:avLst/>
              </a:prstGeom>
            </p:spPr>
          </p:pic>
        </mc:Fallback>
      </mc:AlternateContent>
      <p:sp>
        <p:nvSpPr>
          <p:cNvPr id="5" name="TextBox 4">
            <a:extLst>
              <a:ext uri="{FF2B5EF4-FFF2-40B4-BE49-F238E27FC236}">
                <a16:creationId xmlns:a16="http://schemas.microsoft.com/office/drawing/2014/main" id="{6F4B0CE2-B7C0-AD53-08B5-3B755321BF65}"/>
              </a:ext>
            </a:extLst>
          </p:cNvPr>
          <p:cNvSpPr txBox="1"/>
          <p:nvPr/>
        </p:nvSpPr>
        <p:spPr>
          <a:xfrm>
            <a:off x="3749041" y="1283908"/>
            <a:ext cx="4032069" cy="2031325"/>
          </a:xfrm>
          <a:prstGeom prst="rect">
            <a:avLst/>
          </a:prstGeom>
          <a:noFill/>
        </p:spPr>
        <p:txBody>
          <a:bodyPr wrap="square" rtlCol="0">
            <a:spAutoFit/>
          </a:bodyPr>
          <a:lstStyle/>
          <a:p>
            <a:r>
              <a:rPr lang="en-US" dirty="0">
                <a:solidFill>
                  <a:srgbClr val="FFFF00"/>
                </a:solidFill>
              </a:rPr>
              <a:t>-What is being measured in this graph?</a:t>
            </a:r>
          </a:p>
          <a:p>
            <a:pPr marL="285750" indent="-285750">
              <a:buFontTx/>
              <a:buChar char="-"/>
            </a:pPr>
            <a:r>
              <a:rPr lang="en-US" dirty="0">
                <a:solidFill>
                  <a:srgbClr val="FFFF00"/>
                </a:solidFill>
              </a:rPr>
              <a:t>Correlation assessment</a:t>
            </a:r>
          </a:p>
          <a:p>
            <a:pPr marL="285750" indent="-285750">
              <a:buFontTx/>
              <a:buChar char="-"/>
            </a:pPr>
            <a:r>
              <a:rPr lang="en-US" dirty="0">
                <a:solidFill>
                  <a:srgbClr val="FFFF00"/>
                </a:solidFill>
              </a:rPr>
              <a:t>How many predicted outcomes match actual diagnostic outcomes</a:t>
            </a:r>
          </a:p>
          <a:p>
            <a:pPr marL="285750" indent="-285750">
              <a:buFontTx/>
              <a:buChar char="-"/>
            </a:pPr>
            <a:r>
              <a:rPr lang="en-US" dirty="0">
                <a:solidFill>
                  <a:srgbClr val="FFFF00"/>
                </a:solidFill>
              </a:rPr>
              <a:t>Create bullet points showing that here </a:t>
            </a:r>
          </a:p>
          <a:p>
            <a:pPr marL="285750" indent="-285750">
              <a:buFontTx/>
              <a:buChar char="-"/>
            </a:pPr>
            <a:r>
              <a:rPr lang="en-US" dirty="0">
                <a:solidFill>
                  <a:srgbClr val="FFFF00"/>
                </a:solidFill>
              </a:rPr>
              <a:t>DO we even need this graph?????</a:t>
            </a:r>
          </a:p>
        </p:txBody>
      </p:sp>
    </p:spTree>
    <p:extLst>
      <p:ext uri="{BB962C8B-B14F-4D97-AF65-F5344CB8AC3E}">
        <p14:creationId xmlns:p14="http://schemas.microsoft.com/office/powerpoint/2010/main" val="201195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7B6332-25DE-CDB4-E160-CA42A63EC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FE8DD-884B-6317-0213-2DF8D6138233}"/>
              </a:ext>
            </a:extLst>
          </p:cNvPr>
          <p:cNvSpPr>
            <a:spLocks noGrp="1"/>
          </p:cNvSpPr>
          <p:nvPr>
            <p:ph type="title"/>
          </p:nvPr>
        </p:nvSpPr>
        <p:spPr>
          <a:xfrm>
            <a:off x="457200" y="274638"/>
            <a:ext cx="8229600" cy="796833"/>
          </a:xfrm>
        </p:spPr>
        <p:txBody>
          <a:bodyPr>
            <a:normAutofit/>
          </a:bodyPr>
          <a:lstStyle/>
          <a:p>
            <a:r>
              <a:rPr lang="en-US" sz="2800" dirty="0">
                <a:solidFill>
                  <a:schemeClr val="bg1"/>
                </a:solidFill>
              </a:rPr>
              <a:t>Correlation Overview</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8F487D0-F56D-8939-E42D-3E3D0E44B98D}"/>
                  </a:ext>
                </a:extLst>
              </p:cNvPr>
              <p:cNvGraphicFramePr>
                <a:graphicFrameLocks noGrp="1"/>
              </p:cNvGraphicFramePr>
              <p:nvPr>
                <p:ph idx="1"/>
                <p:extLst>
                  <p:ext uri="{D42A27DB-BD31-4B8C-83A1-F6EECF244321}">
                    <p14:modId xmlns:p14="http://schemas.microsoft.com/office/powerpoint/2010/main" val="1471354538"/>
                  </p:ext>
                </p:extLst>
              </p:nvPr>
            </p:nvGraphicFramePr>
            <p:xfrm>
              <a:off x="262466" y="1166018"/>
              <a:ext cx="8424334"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8F487D0-F56D-8939-E42D-3E3D0E44B98D}"/>
                  </a:ext>
                </a:extLst>
              </p:cNvPr>
              <p:cNvPicPr>
                <a:picLocks noGrp="1" noRot="1" noChangeAspect="1" noMove="1" noResize="1" noEditPoints="1" noAdjustHandles="1" noChangeArrowheads="1" noChangeShapeType="1"/>
              </p:cNvPicPr>
              <p:nvPr/>
            </p:nvPicPr>
            <p:blipFill>
              <a:blip r:embed="rId4"/>
              <a:stretch>
                <a:fillRect/>
              </a:stretch>
            </p:blipFill>
            <p:spPr>
              <a:xfrm>
                <a:off x="262466" y="1166018"/>
                <a:ext cx="8424334" cy="4525963"/>
              </a:xfrm>
              <a:prstGeom prst="rect">
                <a:avLst/>
              </a:prstGeom>
            </p:spPr>
          </p:pic>
        </mc:Fallback>
      </mc:AlternateContent>
    </p:spTree>
    <p:extLst>
      <p:ext uri="{BB962C8B-B14F-4D97-AF65-F5344CB8AC3E}">
        <p14:creationId xmlns:p14="http://schemas.microsoft.com/office/powerpoint/2010/main" val="3210893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B5580E-F790-3270-E58F-7D1158B2E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29544-46BB-96E3-ADCD-54736B4C1E14}"/>
              </a:ext>
            </a:extLst>
          </p:cNvPr>
          <p:cNvSpPr>
            <a:spLocks noGrp="1"/>
          </p:cNvSpPr>
          <p:nvPr>
            <p:ph type="title"/>
          </p:nvPr>
        </p:nvSpPr>
        <p:spPr>
          <a:xfrm>
            <a:off x="457200" y="274638"/>
            <a:ext cx="8229600" cy="631053"/>
          </a:xfrm>
        </p:spPr>
        <p:txBody>
          <a:bodyPr>
            <a:normAutofit/>
          </a:bodyPr>
          <a:lstStyle/>
          <a:p>
            <a:r>
              <a:rPr lang="en-US" sz="2800" dirty="0">
                <a:solidFill>
                  <a:schemeClr val="bg1"/>
                </a:solidFill>
              </a:rPr>
              <a:t>Distribution of Correlating Diagnostic Outcomes</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CAB04345-4F9B-D58F-5350-9A6C48888AB0}"/>
                  </a:ext>
                </a:extLst>
              </p:cNvPr>
              <p:cNvGraphicFramePr>
                <a:graphicFrameLocks noGrp="1"/>
              </p:cNvGraphicFramePr>
              <p:nvPr>
                <p:ph idx="1"/>
                <p:extLst>
                  <p:ext uri="{D42A27DB-BD31-4B8C-83A1-F6EECF244321}">
                    <p14:modId xmlns:p14="http://schemas.microsoft.com/office/powerpoint/2010/main" val="1632924414"/>
                  </p:ext>
                </p:extLst>
              </p:nvPr>
            </p:nvGraphicFramePr>
            <p:xfrm>
              <a:off x="518160" y="1097280"/>
              <a:ext cx="8051074" cy="439782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CAB04345-4F9B-D58F-5350-9A6C48888AB0}"/>
                  </a:ext>
                </a:extLst>
              </p:cNvPr>
              <p:cNvPicPr>
                <a:picLocks noGrp="1" noRot="1" noChangeAspect="1" noMove="1" noResize="1" noEditPoints="1" noAdjustHandles="1" noChangeArrowheads="1" noChangeShapeType="1"/>
              </p:cNvPicPr>
              <p:nvPr/>
            </p:nvPicPr>
            <p:blipFill>
              <a:blip r:embed="rId4"/>
              <a:stretch>
                <a:fillRect/>
              </a:stretch>
            </p:blipFill>
            <p:spPr>
              <a:xfrm>
                <a:off x="518160" y="1097280"/>
                <a:ext cx="8051074" cy="4397829"/>
              </a:xfrm>
              <a:prstGeom prst="rect">
                <a:avLst/>
              </a:prstGeom>
            </p:spPr>
          </p:pic>
        </mc:Fallback>
      </mc:AlternateContent>
    </p:spTree>
    <p:extLst>
      <p:ext uri="{BB962C8B-B14F-4D97-AF65-F5344CB8AC3E}">
        <p14:creationId xmlns:p14="http://schemas.microsoft.com/office/powerpoint/2010/main" val="528451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pPr>
              <a:lnSpc>
                <a:spcPct val="90000"/>
              </a:lnSpc>
            </a:pPr>
            <a:r>
              <a:rPr lang="en-US">
                <a:solidFill>
                  <a:schemeClr val="bg1"/>
                </a:solidFill>
              </a:rPr>
              <a:t>What is Alzheimer’s Disease?</a:t>
            </a:r>
          </a:p>
        </p:txBody>
      </p:sp>
      <p:cxnSp>
        <p:nvCxnSpPr>
          <p:cNvPr id="55" name="Straight Connector 5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C0C2EF5-1142-F05D-CDAE-EEA7BF7177E1}"/>
              </a:ext>
            </a:extLst>
          </p:cNvPr>
          <p:cNvSpPr>
            <a:spLocks noGrp="1"/>
          </p:cNvSpPr>
          <p:nvPr>
            <p:ph idx="1"/>
          </p:nvPr>
        </p:nvSpPr>
        <p:spPr>
          <a:xfrm>
            <a:off x="4045907" y="1014616"/>
            <a:ext cx="4797468" cy="5210813"/>
          </a:xfrm>
        </p:spPr>
        <p:txBody>
          <a:bodyPr anchor="ctr">
            <a:normAutofit/>
          </a:bodyPr>
          <a:lstStyle/>
          <a:p>
            <a:pPr marL="0" indent="0">
              <a:buNone/>
            </a:pPr>
            <a:r>
              <a:rPr lang="en-US" sz="1700" dirty="0">
                <a:solidFill>
                  <a:schemeClr val="bg1"/>
                </a:solidFill>
              </a:rPr>
              <a:t>Alzheimer’s disease is a progressive brain disorder that affects memory, thinking, and behavior.</a:t>
            </a:r>
          </a:p>
          <a:p>
            <a:pPr lvl="1"/>
            <a:r>
              <a:rPr lang="en-US" sz="1700" dirty="0">
                <a:solidFill>
                  <a:schemeClr val="bg1"/>
                </a:solidFill>
              </a:rPr>
              <a:t>Most common cause of dementia, accounting for 60-80% of cases.</a:t>
            </a:r>
          </a:p>
          <a:p>
            <a:pPr lvl="1"/>
            <a:r>
              <a:rPr lang="en-US" sz="1700" dirty="0">
                <a:solidFill>
                  <a:schemeClr val="bg1"/>
                </a:solidFill>
              </a:rPr>
              <a:t>Caused by abnormal protein buildup in the brain, leading to cell death.</a:t>
            </a:r>
          </a:p>
          <a:p>
            <a:pPr lvl="1"/>
            <a:r>
              <a:rPr lang="en-US" sz="1700" dirty="0">
                <a:solidFill>
                  <a:schemeClr val="bg1"/>
                </a:solidFill>
              </a:rPr>
              <a:t>Symptoms worsen over time, affecting daily life and independence.</a:t>
            </a:r>
          </a:p>
          <a:p>
            <a:pPr lvl="1"/>
            <a:r>
              <a:rPr lang="en-US" sz="1700" dirty="0">
                <a:solidFill>
                  <a:schemeClr val="bg1"/>
                </a:solidFill>
              </a:rPr>
              <a:t>No cure, but treatments can help manage symptoms and improve quality of life.</a:t>
            </a:r>
          </a:p>
          <a:p>
            <a:pPr marL="0" indent="0">
              <a:buNone/>
            </a:pPr>
            <a:endParaRPr lang="en-US" sz="17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7CC6FD-5A47-43F7-5FC9-DAFA4252D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CA81E-266B-4051-F5F0-F3111FD11C62}"/>
              </a:ext>
            </a:extLst>
          </p:cNvPr>
          <p:cNvSpPr>
            <a:spLocks noGrp="1"/>
          </p:cNvSpPr>
          <p:nvPr>
            <p:ph type="title"/>
          </p:nvPr>
        </p:nvSpPr>
        <p:spPr>
          <a:xfrm>
            <a:off x="457200" y="274638"/>
            <a:ext cx="8229600" cy="709747"/>
          </a:xfrm>
        </p:spPr>
        <p:txBody>
          <a:bodyPr>
            <a:normAutofit/>
          </a:bodyPr>
          <a:lstStyle/>
          <a:p>
            <a:r>
              <a:rPr lang="en-US" sz="2800" dirty="0">
                <a:solidFill>
                  <a:schemeClr val="bg1"/>
                </a:solidFill>
              </a:rPr>
              <a:t>Model Performance Review</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FF5EAE8-B7E0-7FC0-676F-C4E45FE7F644}"/>
                  </a:ext>
                </a:extLst>
              </p:cNvPr>
              <p:cNvGraphicFramePr>
                <a:graphicFrameLocks noGrp="1"/>
              </p:cNvGraphicFramePr>
              <p:nvPr>
                <p:ph idx="1"/>
                <p:extLst>
                  <p:ext uri="{D42A27DB-BD31-4B8C-83A1-F6EECF244321}">
                    <p14:modId xmlns:p14="http://schemas.microsoft.com/office/powerpoint/2010/main" val="2013500294"/>
                  </p:ext>
                </p:extLst>
              </p:nvPr>
            </p:nvGraphicFramePr>
            <p:xfrm>
              <a:off x="457200" y="1058249"/>
              <a:ext cx="8229600" cy="474150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AFF5EAE8-B7E0-7FC0-676F-C4E45FE7F644}"/>
                  </a:ext>
                </a:extLst>
              </p:cNvPr>
              <p:cNvPicPr>
                <a:picLocks noGrp="1" noRot="1" noChangeAspect="1" noMove="1" noResize="1" noEditPoints="1" noAdjustHandles="1" noChangeArrowheads="1" noChangeShapeType="1"/>
              </p:cNvPicPr>
              <p:nvPr/>
            </p:nvPicPr>
            <p:blipFill>
              <a:blip r:embed="rId4"/>
              <a:stretch>
                <a:fillRect/>
              </a:stretch>
            </p:blipFill>
            <p:spPr>
              <a:xfrm>
                <a:off x="457200" y="1058249"/>
                <a:ext cx="8229600" cy="4741501"/>
              </a:xfrm>
              <a:prstGeom prst="rect">
                <a:avLst/>
              </a:prstGeom>
            </p:spPr>
          </p:pic>
        </mc:Fallback>
      </mc:AlternateContent>
    </p:spTree>
    <p:extLst>
      <p:ext uri="{BB962C8B-B14F-4D97-AF65-F5344CB8AC3E}">
        <p14:creationId xmlns:p14="http://schemas.microsoft.com/office/powerpoint/2010/main" val="278296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1000-24E4-5BE4-84FE-D6904A96A5FA}"/>
              </a:ext>
            </a:extLst>
          </p:cNvPr>
          <p:cNvSpPr>
            <a:spLocks noGrp="1"/>
          </p:cNvSpPr>
          <p:nvPr>
            <p:ph type="title"/>
          </p:nvPr>
        </p:nvSpPr>
        <p:spPr>
          <a:xfrm>
            <a:off x="457200" y="274638"/>
            <a:ext cx="8229600" cy="1075191"/>
          </a:xfrm>
        </p:spPr>
        <p:txBody>
          <a:bodyPr>
            <a:normAutofit/>
          </a:bodyPr>
          <a:lstStyle/>
          <a:p>
            <a:r>
              <a:rPr lang="en-US" sz="3600" dirty="0">
                <a:solidFill>
                  <a:schemeClr val="bg1"/>
                </a:solidFill>
              </a:rPr>
              <a:t>Top-Performing Parameter Combinations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6F1808F-0501-D66F-7A61-1E7EDADAC424}"/>
                  </a:ext>
                </a:extLst>
              </p:cNvPr>
              <p:cNvGraphicFramePr>
                <a:graphicFrameLocks noGrp="1"/>
              </p:cNvGraphicFramePr>
              <p:nvPr>
                <p:ph idx="1"/>
                <p:extLst>
                  <p:ext uri="{D42A27DB-BD31-4B8C-83A1-F6EECF244321}">
                    <p14:modId xmlns:p14="http://schemas.microsoft.com/office/powerpoint/2010/main" val="3315123522"/>
                  </p:ext>
                </p:extLst>
              </p:nvPr>
            </p:nvGraphicFramePr>
            <p:xfrm>
              <a:off x="381000" y="1735668"/>
              <a:ext cx="8229600" cy="474133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96F1808F-0501-D66F-7A61-1E7EDADAC424}"/>
                  </a:ext>
                </a:extLst>
              </p:cNvPr>
              <p:cNvPicPr>
                <a:picLocks noGrp="1" noRot="1" noChangeAspect="1" noMove="1" noResize="1" noEditPoints="1" noAdjustHandles="1" noChangeArrowheads="1" noChangeShapeType="1"/>
              </p:cNvPicPr>
              <p:nvPr/>
            </p:nvPicPr>
            <p:blipFill>
              <a:blip r:embed="rId4"/>
              <a:stretch>
                <a:fillRect/>
              </a:stretch>
            </p:blipFill>
            <p:spPr>
              <a:xfrm>
                <a:off x="381000" y="1735668"/>
                <a:ext cx="8229600" cy="4741332"/>
              </a:xfrm>
              <a:prstGeom prst="rect">
                <a:avLst/>
              </a:prstGeom>
            </p:spPr>
          </p:pic>
        </mc:Fallback>
      </mc:AlternateContent>
    </p:spTree>
    <p:extLst>
      <p:ext uri="{BB962C8B-B14F-4D97-AF65-F5344CB8AC3E}">
        <p14:creationId xmlns:p14="http://schemas.microsoft.com/office/powerpoint/2010/main" val="383930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C88A-FC33-47E2-1306-A346B2D0CA51}"/>
              </a:ext>
            </a:extLst>
          </p:cNvPr>
          <p:cNvSpPr>
            <a:spLocks noGrp="1"/>
          </p:cNvSpPr>
          <p:nvPr>
            <p:ph type="title"/>
          </p:nvPr>
        </p:nvSpPr>
        <p:spPr/>
        <p:txBody>
          <a:bodyPr>
            <a:normAutofit fontScale="90000"/>
          </a:bodyPr>
          <a:lstStyle/>
          <a:p>
            <a:r>
              <a:rPr lang="en-US" dirty="0">
                <a:solidFill>
                  <a:schemeClr val="bg1"/>
                </a:solidFill>
              </a:rPr>
              <a:t>Trade-off Analysis Between Fit Time and Test Score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8D77727-B919-0202-E5F9-3178AE893242}"/>
                  </a:ext>
                </a:extLst>
              </p:cNvPr>
              <p:cNvGraphicFramePr>
                <a:graphicFrameLocks noGrp="1"/>
              </p:cNvGraphicFramePr>
              <p:nvPr>
                <p:ph idx="1"/>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98D77727-B919-0202-E5F9-3178AE893242}"/>
                  </a:ext>
                </a:extLst>
              </p:cNvPr>
              <p:cNvPicPr>
                <a:picLocks noGrp="1" noRot="1" noChangeAspect="1" noMove="1" noResize="1" noEditPoints="1" noAdjustHandles="1" noChangeArrowheads="1" noChangeShapeType="1"/>
              </p:cNvPicPr>
              <p:nvPr/>
            </p:nvPicPr>
            <p:blipFill>
              <a:blip r:embed="rId4"/>
              <a:stretch>
                <a:fillRect/>
              </a:stretch>
            </p:blipFill>
            <p:spPr>
              <a:xfrm>
                <a:off x="457200" y="1600200"/>
                <a:ext cx="8229600" cy="4525963"/>
              </a:xfrm>
              <a:prstGeom prst="rect">
                <a:avLst/>
              </a:prstGeom>
            </p:spPr>
          </p:pic>
        </mc:Fallback>
      </mc:AlternateContent>
    </p:spTree>
    <p:extLst>
      <p:ext uri="{BB962C8B-B14F-4D97-AF65-F5344CB8AC3E}">
        <p14:creationId xmlns:p14="http://schemas.microsoft.com/office/powerpoint/2010/main" val="116073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653251-2E8F-A1F0-1C12-7A0935D3EB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3AA1E-333D-F917-847F-E099B61D62A6}"/>
              </a:ext>
            </a:extLst>
          </p:cNvPr>
          <p:cNvSpPr>
            <a:spLocks noGrp="1"/>
          </p:cNvSpPr>
          <p:nvPr>
            <p:ph type="title"/>
          </p:nvPr>
        </p:nvSpPr>
        <p:spPr/>
        <p:txBody>
          <a:bodyPr/>
          <a:lstStyle/>
          <a:p>
            <a:r>
              <a:rPr lang="en-US" dirty="0">
                <a:solidFill>
                  <a:schemeClr val="bg1"/>
                </a:solidFill>
              </a:rPr>
              <a:t>Consistency Across Splits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FE78752-8447-02EB-28FF-67E2F3450244}"/>
                  </a:ext>
                </a:extLst>
              </p:cNvPr>
              <p:cNvGraphicFramePr>
                <a:graphicFrameLocks noGrp="1"/>
              </p:cNvGraphicFramePr>
              <p:nvPr>
                <p:ph idx="1"/>
                <p:extLst>
                  <p:ext uri="{D42A27DB-BD31-4B8C-83A1-F6EECF244321}">
                    <p14:modId xmlns:p14="http://schemas.microsoft.com/office/powerpoint/2010/main" val="2842406351"/>
                  </p:ext>
                </p:extLst>
              </p:nvPr>
            </p:nvGraphicFramePr>
            <p:xfrm>
              <a:off x="457200" y="1506584"/>
              <a:ext cx="8229600" cy="461958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FE78752-8447-02EB-28FF-67E2F3450244}"/>
                  </a:ext>
                </a:extLst>
              </p:cNvPr>
              <p:cNvPicPr>
                <a:picLocks noGrp="1" noRot="1" noChangeAspect="1" noMove="1" noResize="1" noEditPoints="1" noAdjustHandles="1" noChangeArrowheads="1" noChangeShapeType="1"/>
              </p:cNvPicPr>
              <p:nvPr/>
            </p:nvPicPr>
            <p:blipFill>
              <a:blip r:embed="rId4"/>
              <a:stretch>
                <a:fillRect/>
              </a:stretch>
            </p:blipFill>
            <p:spPr>
              <a:xfrm>
                <a:off x="457200" y="1506584"/>
                <a:ext cx="8229600" cy="4619580"/>
              </a:xfrm>
              <a:prstGeom prst="rect">
                <a:avLst/>
              </a:prstGeom>
            </p:spPr>
          </p:pic>
        </mc:Fallback>
      </mc:AlternateContent>
    </p:spTree>
    <p:extLst>
      <p:ext uri="{BB962C8B-B14F-4D97-AF65-F5344CB8AC3E}">
        <p14:creationId xmlns:p14="http://schemas.microsoft.com/office/powerpoint/2010/main" val="216720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76510" y="455960"/>
            <a:ext cx="3530753" cy="1225650"/>
          </a:xfrm>
        </p:spPr>
        <p:txBody>
          <a:bodyPr anchor="b">
            <a:normAutofit/>
          </a:bodyPr>
          <a:lstStyle/>
          <a:p>
            <a:r>
              <a:rPr lang="en-US" sz="3300" dirty="0">
                <a:solidFill>
                  <a:schemeClr val="bg1"/>
                </a:solidFill>
              </a:rPr>
              <a:t>Conclusion</a:t>
            </a:r>
          </a:p>
        </p:txBody>
      </p:sp>
      <p:sp>
        <p:nvSpPr>
          <p:cNvPr id="3" name="Content Placeholder 2"/>
          <p:cNvSpPr>
            <a:spLocks noGrp="1"/>
          </p:cNvSpPr>
          <p:nvPr>
            <p:ph idx="1"/>
          </p:nvPr>
        </p:nvSpPr>
        <p:spPr>
          <a:xfrm>
            <a:off x="451845" y="1707555"/>
            <a:ext cx="4717055" cy="4029771"/>
          </a:xfrm>
        </p:spPr>
        <p:txBody>
          <a:bodyPr>
            <a:normAutofit/>
          </a:bodyPr>
          <a:lstStyle/>
          <a:p>
            <a:pPr>
              <a:lnSpc>
                <a:spcPct val="90000"/>
              </a:lnSpc>
              <a:buFontTx/>
              <a:buChar char="-"/>
            </a:pPr>
            <a:r>
              <a:rPr lang="en-US" sz="1400" b="1" dirty="0">
                <a:solidFill>
                  <a:schemeClr val="bg1"/>
                </a:solidFill>
              </a:rPr>
              <a:t>Summary of Key Findings: </a:t>
            </a:r>
            <a:r>
              <a:rPr lang="en-US" sz="1400" dirty="0">
                <a:solidFill>
                  <a:schemeClr val="bg1"/>
                </a:solidFill>
              </a:rPr>
              <a:t>Highlighted significant risk factors, diagnostic markers, and trends related to Alzheimer's disease progression.</a:t>
            </a:r>
          </a:p>
          <a:p>
            <a:pPr>
              <a:lnSpc>
                <a:spcPct val="90000"/>
              </a:lnSpc>
              <a:buFontTx/>
              <a:buChar char="-"/>
            </a:pPr>
            <a:r>
              <a:rPr lang="en-US" sz="1400" b="1" dirty="0">
                <a:solidFill>
                  <a:schemeClr val="bg1"/>
                </a:solidFill>
              </a:rPr>
              <a:t>Importance of Early Detection</a:t>
            </a:r>
            <a:r>
              <a:rPr lang="en-US" sz="1400" dirty="0">
                <a:solidFill>
                  <a:schemeClr val="bg1"/>
                </a:solidFill>
              </a:rPr>
              <a:t>: Emphasized how early identification of high-risk indicators can lead to better intervention strategies.</a:t>
            </a:r>
          </a:p>
          <a:p>
            <a:pPr>
              <a:lnSpc>
                <a:spcPct val="90000"/>
              </a:lnSpc>
              <a:buFontTx/>
              <a:buChar char="-"/>
            </a:pPr>
            <a:r>
              <a:rPr lang="en-US" sz="1400" b="1" dirty="0">
                <a:solidFill>
                  <a:schemeClr val="bg1"/>
                </a:solidFill>
              </a:rPr>
              <a:t>Model Performance Insights: </a:t>
            </a:r>
            <a:r>
              <a:rPr lang="en-US" sz="1400" dirty="0">
                <a:solidFill>
                  <a:schemeClr val="bg1"/>
                </a:solidFill>
              </a:rPr>
              <a:t>Identified optimal parameter configurations that improve diagnostic accuracy and efficiency.</a:t>
            </a:r>
          </a:p>
          <a:p>
            <a:pPr>
              <a:lnSpc>
                <a:spcPct val="90000"/>
              </a:lnSpc>
              <a:buFontTx/>
              <a:buChar char="-"/>
            </a:pPr>
            <a:r>
              <a:rPr lang="en-US" sz="1400" b="1" dirty="0">
                <a:solidFill>
                  <a:schemeClr val="bg1"/>
                </a:solidFill>
              </a:rPr>
              <a:t>Implications for Future Research: </a:t>
            </a:r>
            <a:r>
              <a:rPr lang="en-US" sz="1400" dirty="0">
                <a:solidFill>
                  <a:schemeClr val="bg1"/>
                </a:solidFill>
              </a:rPr>
              <a:t>Findings support the need for further exploration into age-related trends, symptom progression, and risk factor interactions.</a:t>
            </a:r>
          </a:p>
          <a:p>
            <a:pPr>
              <a:lnSpc>
                <a:spcPct val="90000"/>
              </a:lnSpc>
              <a:buFontTx/>
              <a:buChar char="-"/>
            </a:pPr>
            <a:r>
              <a:rPr lang="en-US" sz="1400" b="1" dirty="0">
                <a:solidFill>
                  <a:schemeClr val="bg1"/>
                </a:solidFill>
              </a:rPr>
              <a:t>Next Steps: </a:t>
            </a:r>
            <a:r>
              <a:rPr lang="en-US" sz="1400" dirty="0">
                <a:solidFill>
                  <a:schemeClr val="bg1"/>
                </a:solidFill>
              </a:rPr>
              <a:t>Continue refining predictive models and expand analysis for broader applications in early diagnosis and prevention.</a:t>
            </a:r>
          </a:p>
          <a:p>
            <a:pPr>
              <a:lnSpc>
                <a:spcPct val="90000"/>
              </a:lnSpc>
              <a:buFontTx/>
              <a:buChar char="-"/>
            </a:pPr>
            <a:r>
              <a:rPr lang="en-US" sz="1400" b="1" dirty="0">
                <a:solidFill>
                  <a:schemeClr val="bg1"/>
                </a:solidFill>
              </a:rPr>
              <a:t>Final Takeaway</a:t>
            </a:r>
            <a:r>
              <a:rPr lang="en-US" sz="1400" dirty="0">
                <a:solidFill>
                  <a:schemeClr val="bg1"/>
                </a:solidFill>
              </a:rPr>
              <a:t>: Proactive screening, lifestyle modifications, and advanced diagnostics are key in managing and mitigating Alzheimer's disease risk.</a:t>
            </a:r>
          </a:p>
        </p:txBody>
      </p:sp>
      <p:pic>
        <p:nvPicPr>
          <p:cNvPr id="5" name="Picture 4" descr="A hand holding a pen over an x-ray&#10;&#10;AI-generated content may be incorrect.">
            <a:extLst>
              <a:ext uri="{FF2B5EF4-FFF2-40B4-BE49-F238E27FC236}">
                <a16:creationId xmlns:a16="http://schemas.microsoft.com/office/drawing/2014/main" id="{C5EF1A14-428B-A1AD-DA27-954B67502970}"/>
              </a:ext>
            </a:extLst>
          </p:cNvPr>
          <p:cNvPicPr>
            <a:picLocks noChangeAspect="1"/>
          </p:cNvPicPr>
          <p:nvPr/>
        </p:nvPicPr>
        <p:blipFill>
          <a:blip r:embed="rId3"/>
          <a:srcRect l="36913" r="11649" b="-2"/>
          <a:stretch/>
        </p:blipFill>
        <p:spPr>
          <a:xfrm>
            <a:off x="5051600" y="977900"/>
            <a:ext cx="3778075" cy="4826000"/>
          </a:xfrm>
          <a:prstGeom prst="rect">
            <a:avLst/>
          </a:prstGeom>
        </p:spPr>
      </p:pic>
      <p:sp>
        <p:nvSpPr>
          <p:cNvPr id="23" name="Rectangle 2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45" y="1159669"/>
            <a:ext cx="8240309"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22867E-FCEA-CBC1-A14A-BAB675DDAD4C}"/>
            </a:ext>
          </a:extLst>
        </p:cNvPr>
        <p:cNvGrpSpPr/>
        <p:nvPr/>
      </p:nvGrpSpPr>
      <p:grpSpPr>
        <a:xfrm>
          <a:off x="0" y="0"/>
          <a:ext cx="0" cy="0"/>
          <a:chOff x="0" y="0"/>
          <a:chExt cx="0" cy="0"/>
        </a:xfrm>
      </p:grpSpPr>
      <p:pic>
        <p:nvPicPr>
          <p:cNvPr id="19" name="Picture 18" descr="A close-up of several colored brain scans&#10;&#10;AI-generated content may be incorrect.">
            <a:extLst>
              <a:ext uri="{FF2B5EF4-FFF2-40B4-BE49-F238E27FC236}">
                <a16:creationId xmlns:a16="http://schemas.microsoft.com/office/drawing/2014/main" id="{E9E11125-F9E7-5CF3-18E1-25ED012883C7}"/>
              </a:ext>
            </a:extLst>
          </p:cNvPr>
          <p:cNvPicPr>
            <a:picLocks noChangeAspect="1"/>
          </p:cNvPicPr>
          <p:nvPr/>
        </p:nvPicPr>
        <p:blipFill>
          <a:blip r:embed="rId3"/>
          <a:srcRect t="7874" b="19985"/>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0" name="TextBox 9">
            <a:extLst>
              <a:ext uri="{FF2B5EF4-FFF2-40B4-BE49-F238E27FC236}">
                <a16:creationId xmlns:a16="http://schemas.microsoft.com/office/drawing/2014/main" id="{9F141852-FEA4-F79E-0996-89804CD8C8EB}"/>
              </a:ext>
            </a:extLst>
          </p:cNvPr>
          <p:cNvSpPr txBox="1"/>
          <p:nvPr/>
        </p:nvSpPr>
        <p:spPr>
          <a:xfrm>
            <a:off x="20" y="3710613"/>
            <a:ext cx="8931038" cy="2752817"/>
          </a:xfrm>
          <a:prstGeom prst="rect">
            <a:avLst/>
          </a:prstGeom>
        </p:spPr>
        <p:txBody>
          <a:bodyPr vert="horz" lIns="91440" tIns="45720" rIns="91440" bIns="45720" rtlCol="0" anchor="ctr">
            <a:normAutofit/>
          </a:bodyPr>
          <a:lstStyle/>
          <a:p>
            <a:pPr algn="ctr" defTabSz="914400">
              <a:lnSpc>
                <a:spcPct val="90000"/>
              </a:lnSpc>
            </a:pPr>
            <a:r>
              <a:rPr lang="en-US" sz="2800" b="1" dirty="0"/>
              <a:t>Alzheimer’s disease progresses through several stages, each with increasing cognitive decline</a:t>
            </a:r>
          </a:p>
          <a:p>
            <a:pPr algn="ctr" defTabSz="914400">
              <a:lnSpc>
                <a:spcPct val="90000"/>
              </a:lnSpc>
            </a:pPr>
            <a:endParaRPr lang="en-US" sz="1500" dirty="0"/>
          </a:p>
          <a:p>
            <a:pPr defTabSz="914400">
              <a:lnSpc>
                <a:spcPct val="90000"/>
              </a:lnSpc>
            </a:pPr>
            <a:r>
              <a:rPr lang="en-US" sz="1500" dirty="0"/>
              <a:t>	</a:t>
            </a:r>
            <a:r>
              <a:rPr lang="en-US" sz="1500" b="1" i="1" u="sng" dirty="0"/>
              <a:t>Early Stage (Mild) </a:t>
            </a:r>
            <a:r>
              <a:rPr lang="en-US" sz="1500" dirty="0"/>
              <a:t>– Minor memory lapses, difficulty with familiar tasks, mild confusion</a:t>
            </a:r>
          </a:p>
          <a:p>
            <a:pPr defTabSz="914400">
              <a:lnSpc>
                <a:spcPct val="90000"/>
              </a:lnSpc>
            </a:pPr>
            <a:r>
              <a:rPr lang="en-US" sz="1500" dirty="0"/>
              <a:t>	</a:t>
            </a:r>
          </a:p>
          <a:p>
            <a:pPr defTabSz="914400">
              <a:lnSpc>
                <a:spcPct val="90000"/>
              </a:lnSpc>
            </a:pPr>
            <a:r>
              <a:rPr lang="en-US" sz="1500" dirty="0"/>
              <a:t>	</a:t>
            </a:r>
            <a:r>
              <a:rPr lang="en-US" sz="1500" b="1" i="1" u="sng" dirty="0"/>
              <a:t>Middle Stage (Moderate) </a:t>
            </a:r>
            <a:r>
              <a:rPr lang="en-US" sz="1500" dirty="0"/>
              <a:t>– Increased memory loss, difficulty recognizing people, trouble with 	language and reasoning</a:t>
            </a:r>
          </a:p>
          <a:p>
            <a:pPr defTabSz="914400">
              <a:lnSpc>
                <a:spcPct val="90000"/>
              </a:lnSpc>
            </a:pPr>
            <a:endParaRPr lang="en-US" sz="1500" dirty="0"/>
          </a:p>
          <a:p>
            <a:pPr defTabSz="914400">
              <a:lnSpc>
                <a:spcPct val="90000"/>
              </a:lnSpc>
            </a:pPr>
            <a:r>
              <a:rPr lang="en-US" sz="1500" dirty="0"/>
              <a:t>	</a:t>
            </a:r>
            <a:r>
              <a:rPr lang="en-US" sz="1500" b="1" i="1" u="sng" dirty="0"/>
              <a:t>Late Stage (Severe) </a:t>
            </a:r>
            <a:r>
              <a:rPr lang="en-US" sz="1500" dirty="0"/>
              <a:t>– Significant cognitive decline, inability to communicate, loss of physical abilities, 	full-time care needed</a:t>
            </a:r>
          </a:p>
        </p:txBody>
      </p:sp>
    </p:spTree>
    <p:extLst>
      <p:ext uri="{BB962C8B-B14F-4D97-AF65-F5344CB8AC3E}">
        <p14:creationId xmlns:p14="http://schemas.microsoft.com/office/powerpoint/2010/main" val="95320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ADC22-8B73-4FEF-9F68-6AC050BD9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AC6ED-EAD2-49E2-5BBC-FDB00E3318FB}"/>
              </a:ext>
            </a:extLst>
          </p:cNvPr>
          <p:cNvSpPr>
            <a:spLocks noGrp="1"/>
          </p:cNvSpPr>
          <p:nvPr>
            <p:ph type="title"/>
          </p:nvPr>
        </p:nvSpPr>
        <p:spPr>
          <a:xfrm>
            <a:off x="360759" y="3752849"/>
            <a:ext cx="2468166" cy="2452687"/>
          </a:xfrm>
        </p:spPr>
        <p:txBody>
          <a:bodyPr anchor="ctr">
            <a:normAutofit/>
          </a:bodyPr>
          <a:lstStyle/>
          <a:p>
            <a:r>
              <a:rPr lang="en-US" sz="3100"/>
              <a:t>Causes &amp; Risk Factors</a:t>
            </a:r>
          </a:p>
        </p:txBody>
      </p:sp>
      <p:pic>
        <p:nvPicPr>
          <p:cNvPr id="8" name="Picture 7" descr="A close-up of a brain&#10;&#10;AI-generated content may be incorrect.">
            <a:extLst>
              <a:ext uri="{FF2B5EF4-FFF2-40B4-BE49-F238E27FC236}">
                <a16:creationId xmlns:a16="http://schemas.microsoft.com/office/drawing/2014/main" id="{22EE5D10-DC71-A5FD-C8F3-0188AAB55DE0}"/>
              </a:ext>
            </a:extLst>
          </p:cNvPr>
          <p:cNvPicPr>
            <a:picLocks noChangeAspect="1"/>
          </p:cNvPicPr>
          <p:nvPr/>
        </p:nvPicPr>
        <p:blipFill>
          <a:blip r:embed="rId3"/>
          <a:srcRect t="26145" b="17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 name="Content Placeholder 11">
            <a:extLst>
              <a:ext uri="{FF2B5EF4-FFF2-40B4-BE49-F238E27FC236}">
                <a16:creationId xmlns:a16="http://schemas.microsoft.com/office/drawing/2014/main" id="{EF19E1A7-6542-0769-35A3-69B279C2C18B}"/>
              </a:ext>
            </a:extLst>
          </p:cNvPr>
          <p:cNvSpPr>
            <a:spLocks noGrp="1"/>
          </p:cNvSpPr>
          <p:nvPr>
            <p:ph idx="1"/>
          </p:nvPr>
        </p:nvSpPr>
        <p:spPr>
          <a:xfrm>
            <a:off x="3820438" y="3945698"/>
            <a:ext cx="4866362" cy="2452687"/>
          </a:xfrm>
        </p:spPr>
        <p:txBody>
          <a:bodyPr>
            <a:normAutofit/>
          </a:bodyPr>
          <a:lstStyle/>
          <a:p>
            <a:pPr>
              <a:buFontTx/>
              <a:buChar char="-"/>
            </a:pPr>
            <a:r>
              <a:rPr lang="en-US" dirty="0"/>
              <a:t>Genetic predisposition</a:t>
            </a:r>
          </a:p>
          <a:p>
            <a:pPr>
              <a:buFontTx/>
              <a:buChar char="-"/>
            </a:pPr>
            <a:r>
              <a:rPr lang="en-US" dirty="0"/>
              <a:t>Age</a:t>
            </a:r>
          </a:p>
          <a:p>
            <a:pPr>
              <a:buFontTx/>
              <a:buChar char="-"/>
            </a:pPr>
            <a:r>
              <a:rPr lang="en-US" dirty="0"/>
              <a:t>Lifestyle factors</a:t>
            </a:r>
          </a:p>
          <a:p>
            <a:pPr>
              <a:buFontTx/>
              <a:buChar char="-"/>
            </a:pPr>
            <a:r>
              <a:rPr lang="en-US" dirty="0"/>
              <a:t>Cardiovascular Health</a:t>
            </a:r>
          </a:p>
          <a:p>
            <a:pPr marL="0" indent="0">
              <a:buNone/>
            </a:pPr>
            <a:endParaRPr lang="en-US" dirty="0"/>
          </a:p>
          <a:p>
            <a:pPr>
              <a:buFontTx/>
              <a:buChar char="-"/>
            </a:pPr>
            <a:endParaRPr lang="en-US" dirty="0"/>
          </a:p>
        </p:txBody>
      </p:sp>
      <p:sp>
        <p:nvSpPr>
          <p:cNvPr id="13" name="Content Placeholder 2">
            <a:extLst>
              <a:ext uri="{FF2B5EF4-FFF2-40B4-BE49-F238E27FC236}">
                <a16:creationId xmlns:a16="http://schemas.microsoft.com/office/drawing/2014/main" id="{3BDB5A9F-BB82-29CF-2692-FB51E3D0B399}"/>
              </a:ext>
            </a:extLst>
          </p:cNvPr>
          <p:cNvSpPr txBox="1">
            <a:spLocks/>
          </p:cNvSpPr>
          <p:nvPr/>
        </p:nvSpPr>
        <p:spPr>
          <a:xfrm>
            <a:off x="3167986" y="3752850"/>
            <a:ext cx="5614060" cy="245268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endParaRPr lang="en-US" sz="1500" dirty="0"/>
          </a:p>
        </p:txBody>
      </p:sp>
    </p:spTree>
    <p:extLst>
      <p:ext uri="{BB962C8B-B14F-4D97-AF65-F5344CB8AC3E}">
        <p14:creationId xmlns:p14="http://schemas.microsoft.com/office/powerpoint/2010/main" val="113955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57" y="1100949"/>
            <a:ext cx="3747444"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0" y="917089"/>
            <a:ext cx="3985671" cy="5023821"/>
          </a:xfrm>
        </p:spPr>
        <p:txBody>
          <a:bodyPr anchor="ctr">
            <a:noAutofit/>
          </a:bodyPr>
          <a:lstStyle/>
          <a:p>
            <a:pPr>
              <a:buFontTx/>
              <a:buChar char="-"/>
            </a:pPr>
            <a:r>
              <a:rPr lang="en-US" sz="2400" dirty="0">
                <a:solidFill>
                  <a:schemeClr val="bg1"/>
                </a:solidFill>
              </a:rPr>
              <a:t>Number of patients: 2,149</a:t>
            </a:r>
          </a:p>
          <a:p>
            <a:pPr>
              <a:buFontTx/>
              <a:buChar char="-"/>
            </a:pPr>
            <a:r>
              <a:rPr lang="en-US" sz="2400" dirty="0">
                <a:solidFill>
                  <a:schemeClr val="bg1"/>
                </a:solidFill>
              </a:rPr>
              <a:t>Number of variables: 35</a:t>
            </a:r>
          </a:p>
          <a:p>
            <a:pPr>
              <a:buFontTx/>
              <a:buChar char="-"/>
            </a:pPr>
            <a:r>
              <a:rPr lang="en-US" sz="2400" dirty="0">
                <a:solidFill>
                  <a:schemeClr val="bg1"/>
                </a:solidFill>
              </a:rPr>
              <a:t>Key aspects analyzed: Age, Gender, BMI, Education, Medical History, Cognitive Scores</a:t>
            </a:r>
          </a:p>
          <a:p>
            <a:pPr>
              <a:buFontTx/>
              <a:buChar char="-"/>
            </a:pPr>
            <a:r>
              <a:rPr lang="en-US" sz="2400" dirty="0">
                <a:solidFill>
                  <a:schemeClr val="bg1"/>
                </a:solidFill>
              </a:rPr>
              <a:t>No missing values detected</a:t>
            </a:r>
          </a:p>
        </p:txBody>
      </p:sp>
      <p:sp>
        <p:nvSpPr>
          <p:cNvPr id="2" name="Title 1"/>
          <p:cNvSpPr>
            <a:spLocks noGrp="1"/>
          </p:cNvSpPr>
          <p:nvPr>
            <p:ph type="title"/>
          </p:nvPr>
        </p:nvSpPr>
        <p:spPr>
          <a:xfrm>
            <a:off x="-125259" y="1813308"/>
            <a:ext cx="4929891" cy="2453892"/>
          </a:xfrm>
        </p:spPr>
        <p:txBody>
          <a:bodyPr anchor="ctr">
            <a:normAutofit/>
          </a:bodyPr>
          <a:lstStyle/>
          <a:p>
            <a:r>
              <a:rPr lang="en-US" sz="6500" dirty="0">
                <a:solidFill>
                  <a:schemeClr val="bg1"/>
                </a:solidFill>
              </a:rPr>
              <a:t>Dataset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A9F8B3-98C5-860D-0171-9035AD671B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CA1D5F3-EB37-4E0E-8433-CECE88F03EC1}"/>
              </a:ext>
            </a:extLst>
          </p:cNvPr>
          <p:cNvPicPr>
            <a:picLocks noChangeAspect="1"/>
          </p:cNvPicPr>
          <p:nvPr/>
        </p:nvPicPr>
        <p:blipFill>
          <a:blip r:embed="rId3"/>
          <a:stretch>
            <a:fillRect/>
          </a:stretch>
        </p:blipFill>
        <p:spPr>
          <a:xfrm>
            <a:off x="1143000" y="857250"/>
            <a:ext cx="6858000" cy="5143500"/>
          </a:xfrm>
          <a:prstGeom prst="rect">
            <a:avLst/>
          </a:prstGeom>
        </p:spPr>
      </p:pic>
    </p:spTree>
    <p:extLst>
      <p:ext uri="{BB962C8B-B14F-4D97-AF65-F5344CB8AC3E}">
        <p14:creationId xmlns:p14="http://schemas.microsoft.com/office/powerpoint/2010/main" val="158164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81FCD611-155C-5A81-0E80-A74F28E57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3CA0A-D149-18B8-44BB-0140A5986F69}"/>
              </a:ext>
            </a:extLst>
          </p:cNvPr>
          <p:cNvSpPr>
            <a:spLocks noGrp="1"/>
          </p:cNvSpPr>
          <p:nvPr>
            <p:ph type="title"/>
          </p:nvPr>
        </p:nvSpPr>
        <p:spPr/>
        <p:txBody>
          <a:bodyPr>
            <a:normAutofit/>
          </a:bodyPr>
          <a:lstStyle/>
          <a:p>
            <a:r>
              <a:rPr lang="en-US" sz="2800" dirty="0">
                <a:solidFill>
                  <a:schemeClr val="bg1"/>
                </a:solidFill>
              </a:rPr>
              <a:t>Data Set Review (Rough outline add info or delete slide) </a:t>
            </a:r>
          </a:p>
        </p:txBody>
      </p:sp>
      <p:sp>
        <p:nvSpPr>
          <p:cNvPr id="3" name="TextBox 2">
            <a:extLst>
              <a:ext uri="{FF2B5EF4-FFF2-40B4-BE49-F238E27FC236}">
                <a16:creationId xmlns:a16="http://schemas.microsoft.com/office/drawing/2014/main" id="{929EB6A8-2882-F34A-029A-F0B7751883CE}"/>
              </a:ext>
            </a:extLst>
          </p:cNvPr>
          <p:cNvSpPr txBox="1"/>
          <p:nvPr/>
        </p:nvSpPr>
        <p:spPr>
          <a:xfrm>
            <a:off x="595423" y="1531494"/>
            <a:ext cx="7666075" cy="4247317"/>
          </a:xfrm>
          <a:prstGeom prst="rect">
            <a:avLst/>
          </a:prstGeom>
          <a:noFill/>
        </p:spPr>
        <p:txBody>
          <a:bodyPr wrap="square" rtlCol="0">
            <a:spAutoFit/>
          </a:bodyPr>
          <a:lstStyle/>
          <a:p>
            <a:r>
              <a:rPr lang="en-US" sz="1500" dirty="0">
                <a:solidFill>
                  <a:srgbClr val="FFFF00"/>
                </a:solidFill>
              </a:rPr>
              <a:t>Describe the original data set here:</a:t>
            </a:r>
          </a:p>
          <a:p>
            <a:endParaRPr lang="en-US" sz="1500" dirty="0">
              <a:solidFill>
                <a:srgbClr val="FFFF00"/>
              </a:solidFill>
            </a:endParaRPr>
          </a:p>
          <a:p>
            <a:r>
              <a:rPr lang="en-US" sz="1500" dirty="0">
                <a:solidFill>
                  <a:srgbClr val="FFFF00"/>
                </a:solidFill>
              </a:rPr>
              <a:t>1) Where did it come from?</a:t>
            </a:r>
          </a:p>
          <a:p>
            <a:r>
              <a:rPr lang="en-US" sz="1500" dirty="0">
                <a:solidFill>
                  <a:srgbClr val="FFFF00"/>
                </a:solidFill>
              </a:rPr>
              <a:t>	--Kaggle download</a:t>
            </a:r>
          </a:p>
          <a:p>
            <a:r>
              <a:rPr lang="en-US" sz="1500" dirty="0">
                <a:solidFill>
                  <a:srgbClr val="FFFF00"/>
                </a:solidFill>
              </a:rPr>
              <a:t>	-- main file = “</a:t>
            </a:r>
            <a:r>
              <a:rPr lang="en-US" sz="1500" dirty="0" err="1">
                <a:solidFill>
                  <a:srgbClr val="FFFF00"/>
                </a:solidFill>
              </a:rPr>
              <a:t>alzherimer’s</a:t>
            </a:r>
            <a:r>
              <a:rPr lang="en-US" sz="1500" dirty="0">
                <a:solidFill>
                  <a:srgbClr val="FFFF00"/>
                </a:solidFill>
              </a:rPr>
              <a:t> disease data”</a:t>
            </a:r>
          </a:p>
          <a:p>
            <a:r>
              <a:rPr lang="en-US" sz="1500" dirty="0">
                <a:solidFill>
                  <a:srgbClr val="FFFF00"/>
                </a:solidFill>
              </a:rPr>
              <a:t>	-- File type (.csv)</a:t>
            </a:r>
          </a:p>
          <a:p>
            <a:endParaRPr lang="en-US" sz="1500" dirty="0">
              <a:solidFill>
                <a:srgbClr val="FFFF00"/>
              </a:solidFill>
            </a:endParaRPr>
          </a:p>
          <a:p>
            <a:r>
              <a:rPr lang="en-US" sz="1500" dirty="0">
                <a:solidFill>
                  <a:srgbClr val="FFFF00"/>
                </a:solidFill>
              </a:rPr>
              <a:t>2) USE ANDREWS graphs/slides here to describe the master data set</a:t>
            </a:r>
          </a:p>
          <a:p>
            <a:r>
              <a:rPr lang="en-US" sz="1500" dirty="0">
                <a:solidFill>
                  <a:srgbClr val="FFFF00"/>
                </a:solidFill>
              </a:rPr>
              <a:t>	--- What does MMSE stand for?</a:t>
            </a:r>
          </a:p>
          <a:p>
            <a:r>
              <a:rPr lang="en-US" sz="1500" dirty="0">
                <a:solidFill>
                  <a:srgbClr val="FFFF00"/>
                </a:solidFill>
              </a:rPr>
              <a:t>	-- </a:t>
            </a:r>
            <a:r>
              <a:rPr lang="en-US" sz="1500" dirty="0" err="1">
                <a:solidFill>
                  <a:srgbClr val="FFFF00"/>
                </a:solidFill>
              </a:rPr>
              <a:t>etc</a:t>
            </a:r>
            <a:endParaRPr lang="en-US" sz="1500" dirty="0">
              <a:solidFill>
                <a:srgbClr val="FFFF00"/>
              </a:solidFill>
            </a:endParaRPr>
          </a:p>
          <a:p>
            <a:endParaRPr lang="en-US" sz="1500" dirty="0">
              <a:solidFill>
                <a:srgbClr val="FFFF00"/>
              </a:solidFill>
            </a:endParaRPr>
          </a:p>
          <a:p>
            <a:r>
              <a:rPr lang="en-US" sz="1500" dirty="0">
                <a:solidFill>
                  <a:srgbClr val="FFFF00"/>
                </a:solidFill>
              </a:rPr>
              <a:t>3)How was the dataset analyzed/split/cleaned from main/original file?</a:t>
            </a:r>
          </a:p>
          <a:p>
            <a:r>
              <a:rPr lang="en-US" sz="1500" dirty="0">
                <a:solidFill>
                  <a:srgbClr val="FFFF00"/>
                </a:solidFill>
              </a:rPr>
              <a:t>	--data set divided into 4-csv files, </a:t>
            </a:r>
            <a:r>
              <a:rPr lang="en-US" sz="1500" dirty="0" err="1">
                <a:solidFill>
                  <a:srgbClr val="FFFF00"/>
                </a:solidFill>
              </a:rPr>
              <a:t>etc</a:t>
            </a:r>
            <a:endParaRPr lang="en-US" sz="1500" dirty="0">
              <a:solidFill>
                <a:srgbClr val="FFFF00"/>
              </a:solidFill>
            </a:endParaRPr>
          </a:p>
          <a:p>
            <a:r>
              <a:rPr lang="en-US" sz="1500" dirty="0">
                <a:solidFill>
                  <a:srgbClr val="FFFF00"/>
                </a:solidFill>
              </a:rPr>
              <a:t>		1. </a:t>
            </a:r>
            <a:r>
              <a:rPr lang="en-US" sz="1500" dirty="0" err="1">
                <a:solidFill>
                  <a:srgbClr val="FFFF00"/>
                </a:solidFill>
              </a:rPr>
              <a:t>Alz</a:t>
            </a:r>
            <a:r>
              <a:rPr lang="en-US" sz="1500" dirty="0">
                <a:solidFill>
                  <a:srgbClr val="FFFF00"/>
                </a:solidFill>
              </a:rPr>
              <a:t> patient data</a:t>
            </a:r>
          </a:p>
          <a:p>
            <a:r>
              <a:rPr lang="en-US" sz="1500" dirty="0">
                <a:solidFill>
                  <a:srgbClr val="FFFF00"/>
                </a:solidFill>
              </a:rPr>
              <a:t>		2. </a:t>
            </a:r>
            <a:r>
              <a:rPr lang="en-US" sz="1500" dirty="0" err="1">
                <a:solidFill>
                  <a:srgbClr val="FFFF00"/>
                </a:solidFill>
              </a:rPr>
              <a:t>Alz</a:t>
            </a:r>
            <a:r>
              <a:rPr lang="en-US" sz="1500" dirty="0">
                <a:solidFill>
                  <a:srgbClr val="FFFF00"/>
                </a:solidFill>
              </a:rPr>
              <a:t> feature importance</a:t>
            </a:r>
          </a:p>
          <a:p>
            <a:r>
              <a:rPr lang="en-US" sz="1500" dirty="0">
                <a:solidFill>
                  <a:srgbClr val="FFFF00"/>
                </a:solidFill>
              </a:rPr>
              <a:t>		3. </a:t>
            </a:r>
            <a:r>
              <a:rPr lang="en-US" sz="1500" dirty="0" err="1">
                <a:solidFill>
                  <a:srgbClr val="FFFF00"/>
                </a:solidFill>
              </a:rPr>
              <a:t>Alz</a:t>
            </a:r>
            <a:r>
              <a:rPr lang="en-US" sz="1500" dirty="0">
                <a:solidFill>
                  <a:srgbClr val="FFFF00"/>
                </a:solidFill>
              </a:rPr>
              <a:t>. Predictions</a:t>
            </a:r>
          </a:p>
          <a:p>
            <a:r>
              <a:rPr lang="en-US" sz="1500" dirty="0">
                <a:solidFill>
                  <a:srgbClr val="FFFF00"/>
                </a:solidFill>
              </a:rPr>
              <a:t>		4. Model optimization results</a:t>
            </a:r>
          </a:p>
          <a:p>
            <a:r>
              <a:rPr lang="en-US" sz="1500" dirty="0">
                <a:solidFill>
                  <a:srgbClr val="FFFF00"/>
                </a:solidFill>
              </a:rPr>
              <a:t>- Segway into flowchart review</a:t>
            </a:r>
          </a:p>
        </p:txBody>
      </p:sp>
    </p:spTree>
    <p:extLst>
      <p:ext uri="{BB962C8B-B14F-4D97-AF65-F5344CB8AC3E}">
        <p14:creationId xmlns:p14="http://schemas.microsoft.com/office/powerpoint/2010/main" val="3066839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Age Distribution of Patients</a:t>
            </a:r>
          </a:p>
        </p:txBody>
      </p:sp>
      <p:sp>
        <p:nvSpPr>
          <p:cNvPr id="13" name="Rectangle 1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ge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14.xml.rels><?xml version="1.0" encoding="UTF-8" standalone="yes"?>
<Relationships xmlns="http://schemas.openxmlformats.org/package/2006/relationships"><Relationship Id="rId1" Type="http://schemas.openxmlformats.org/officeDocument/2006/relationships/image" Target="../media/image30.png"/></Relationships>
</file>

<file path=ppt/webextensions/_rels/webextension15.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5.png"/></Relationships>
</file>

<file path=ppt/webextensions/webextension1.xml><?xml version="1.0" encoding="utf-8"?>
<we:webextension xmlns:we="http://schemas.microsoft.com/office/webextensions/webextension/2010/11" id="{2234C775-5D9D-D045-9E6E-82EF77B4B8D6}">
  <we:reference id="wa200004798" version="1.0.1.0" store="en-US" storeType="OMEX"/>
  <we:alternateReferences>
    <we:reference id="WA200004798" version="1.0.1.0" store="WA200004798" storeType="OMEX"/>
  </we:alternateReferences>
  <we:properties>
    <we:property name="embedUrl" value="&quot;\&quot;https://public.tableau.com/views/ALZ_disease_data/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ALZ_disease_data\&quot;,\&quot;tabs\&quot;:true,\&quot;toolbar\&quot;:true}&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F6D373CA-7A03-4807-8A1F-458961AC6CEE}">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MachineLearningPredictionsvs_ActualOutcomes\&quot;,\&quot;tabs\&quot;:true,\&quot;toolbar\&quot;:true}&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BADBF082-E2A8-4DC1-A692-CBADDF92F01E}">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MachineLearningPredictionsvs_ActualOutcomes\&quot;,\&quot;tabs\&quot;:true,\&quot;toolbar\&quot;:true}&quot;"/>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0880592B-F4A7-44BE-8389-E95AC72735B4}">
  <we:reference id="wa200004798" version="1.0.1.0" store="en-US" storeType="OMEX"/>
  <we:alternateReferences>
    <we:reference id="WA200004798" version="1.0.1.0" store="" storeType="OMEX"/>
  </we:alternateReferences>
  <we:properties>
    <we:property name="embedUrl" value="&quot;\&quot;https://public.tableau.com/views/Model_optmization_visualizations/Sheet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quot;,\&quot;dashboard\&quot;:\&quot;Model_optmization_visualizations\&quot;,\&quot;tabs\&quot;:true,\&quot;toolbar\&quot;:true}&quot;"/>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B8F6CA5C-83B2-4FB3-8409-68E604C91160}">
  <we:reference id="wa200004798" version="1.0.1.0" store="en-US" storeType="OMEX"/>
  <we:alternateReferences>
    <we:reference id="WA200004798" version="1.0.1.0" store="" storeType="OMEX"/>
  </we:alternateReferences>
  <we:properties>
    <we:property name="embedUrl" value="&quot;\&quot;https://public.tableau.com/views/Model_optmization_visualizations/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Model_optmization_visualizations\&quot;,\&quot;tabs\&quot;:true,\&quot;toolbar\&quot;:true}&quot;"/>
  </we:properties>
  <we:bindings/>
  <we:snapshot xmlns:r="http://schemas.openxmlformats.org/officeDocument/2006/relationships" r:embed="rId1"/>
</we:webextension>
</file>

<file path=ppt/webextensions/webextension14.xml><?xml version="1.0" encoding="utf-8"?>
<we:webextension xmlns:we="http://schemas.microsoft.com/office/webextensions/webextension/2010/11" id="{C75AB59C-1542-45B5-8343-AD977C60461E}">
  <we:reference id="wa200004798" version="1.0.1.0" store="en-US" storeType="OMEX"/>
  <we:alternateReferences>
    <we:reference id="WA200004798" version="1.0.1.0" store="" storeType="OMEX"/>
  </we:alternateReferences>
  <we:properties>
    <we:property name="embedUrl" value="&quot;\&quot;https://public.tableau.com/views/Model_optmization_visualizations/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Model_optmization_visualizations\&quot;,\&quot;tabs\&quot;:true,\&quot;toolbar\&quot;:true}&quot;"/>
  </we:properties>
  <we:bindings/>
  <we:snapshot xmlns:r="http://schemas.openxmlformats.org/officeDocument/2006/relationships" r:embed="rId1"/>
</we:webextension>
</file>

<file path=ppt/webextensions/webextension15.xml><?xml version="1.0" encoding="utf-8"?>
<we:webextension xmlns:we="http://schemas.microsoft.com/office/webextensions/webextension/2010/11" id="{E11DDE3F-BF49-45A1-8DAF-DB5EB758EA27}">
  <we:reference id="wa200004798" version="1.0.1.0" store="en-US" storeType="OMEX"/>
  <we:alternateReferences>
    <we:reference id="WA200004798" version="1.0.1.0" store="" storeType="OMEX"/>
  </we:alternateReferences>
  <we:properties>
    <we:property name="embedUrl" value="&quot;\&quot;https://public.tableau.com/views/Model_optmization_visualizations/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Model_optmization_visualizations\&quot;,\&quot;tabs\&quot;:true,\&quot;toolbar\&quot;: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EB27FF1-4FCC-2A4C-9FC2-74958A853BF1}">
  <we:reference id="wa200004798" version="1.0.1.0" store="en-US" storeType="OMEX"/>
  <we:alternateReferences>
    <we:reference id="WA200004798" version="1.0.1.0" store="WA200004798" storeType="OMEX"/>
  </we:alternateReferences>
  <we:properties>
    <we:property name="embedUrl" value="&quot;\&quot;https://public.tableau.com/views/ALZ_disease_data/Sheet4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2\&quot;,\&quot;dashboard\&quot;:\&quot;ALZ_disease_data\&quot;,\&quot;tabs\&quot;:true,\&quot;toolbar\&quot;: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7C27106-F901-4F35-AA05-44F7EF993306}">
  <we:reference id="wa200004798" version="1.0.1.0" store="en-US" storeType="OMEX"/>
  <we:alternateReferences>
    <we:reference id="WA200004798" version="1.0.1.0" store="" storeType="OMEX"/>
  </we:alternateReferences>
  <we:properties>
    <we:property name="embedUrl" value="&quot;\&quot;https://public.tableau.com/views/importance_barchart_final/Sheet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quot;,\&quot;dashboard\&quot;:\&quot;importance_barchart_final\&quot;,\&quot;tabs\&quot;:true,\&quot;toolbar\&quot;:tru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A25A90D-9218-4F96-B93F-8ADE0F0B4E8F}">
  <we:reference id="wa200004798" version="1.0.1.0" store="en-US" storeType="OMEX"/>
  <we:alternateReferences>
    <we:reference id="WA200004798" version="1.0.1.0" store="" storeType="OMEX"/>
  </we:alternateReferences>
  <we:properties>
    <we:property name="embedUrl" value="&quot;\&quot;https://public.tableau.com/views/importance_barchart_final/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importance_barchart_final\&quot;,\&quot;tabs\&quot;:true,\&quot;toolbar\&quot;:tru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EE103FC-FC2B-254F-A1D2-F19DDB33AEDD}">
  <we:reference id="wa200004798" version="1.0.1.0" store="en-US" storeType="OMEX"/>
  <we:alternateReferences>
    <we:reference id="WA200004798" version="1.0.1.0" store="WA200004798" storeType="OMEX"/>
  </we:alternateReferences>
  <we:properties>
    <we:property name="embedUrl" value="&quot;\&quot;https://public.tableau.com/views/ALZ_disease_data/Sheet6\&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6\&quot;,\&quot;dashboard\&quot;:\&quot;ALZ_disease_data\&quot;,\&quot;tabs\&quot;:true,\&quot;toolbar\&quot;:true}&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E07AB122-FD6C-2241-8716-5F0B3119A04D}">
  <we:reference id="wa200004798" version="1.0.1.0" store="en-US" storeType="OMEX"/>
  <we:alternateReferences>
    <we:reference id="WA200004798" version="1.0.1.0" store="WA200004798" storeType="OMEX"/>
  </we:alternateReferences>
  <we:properties>
    <we:property name="embedUrl" value="&quot;\&quot;https://public.tableau.com/views/ALZ_disease_data/Sheet5\&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5\&quot;,\&quot;dashboard\&quot;:\&quot;ALZ_disease_data\&quot;,\&quot;tabs\&quot;:true,\&quot;toolbar\&quot;:true}&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8FFA2A8E-9AC2-2B46-A2BF-6EF26F3A135A}">
  <we:reference id="wa200004798" version="1.0.1.0" store="en-US" storeType="OMEX"/>
  <we:alternateReferences>
    <we:reference id="WA200004798" version="1.0.1.0" store="WA200004798" storeType="OMEX"/>
  </we:alternateReferences>
  <we:properties>
    <we:property name="embedUrl" value="&quot;\&quot;https://public.tableau.com/views/ALZ_disease_data/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ALZ_disease_data\&quot;,\&quot;tabs\&quot;:true,\&quot;toolbar\&quot;:true}&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5F37C931-743F-254B-9ABC-66C67D59D34A}">
  <we:reference id="wa200004798" version="1.0.1.0" store="en-US" storeType="OMEX"/>
  <we:alternateReferences>
    <we:reference id="wa200004798" version="1.0.1.0" store="wa200004798" storeType="OMEX"/>
  </we:alternateReferences>
  <we:properties>
    <we:property name="embedUrl" value="&quot;\&quot;https://public.tableau.com/views/ALZ_disease_data/Sheet7\&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7\&quot;,\&quot;dashboard\&quot;:\&quot;ALZ_disease_data\&quot;,\&quot;tabs\&quot;:true,\&quot;toolbar\&quot;:true}&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DFFF0977-5C38-49B6-9CA4-A7181A286BF7}">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MachineLearningPredictionsvs_ActualOutcomes\&quot;,\&quot;tabs\&quot;:true,\&quot;toolbar\&quot;: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509</TotalTime>
  <Words>5018</Words>
  <Application>Microsoft Office PowerPoint</Application>
  <PresentationFormat>On-screen Show (4:3)</PresentationFormat>
  <Paragraphs>395</Paragraphs>
  <Slides>34</Slides>
  <Notes>34</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-apple-system</vt:lpstr>
      <vt:lpstr>Aptos</vt:lpstr>
      <vt:lpstr>Arial</vt:lpstr>
      <vt:lpstr>Calibri</vt:lpstr>
      <vt:lpstr>Office Theme</vt:lpstr>
      <vt:lpstr>Alzheimer’s Disease Progression Analysis</vt:lpstr>
      <vt:lpstr>Introduction</vt:lpstr>
      <vt:lpstr>What is Alzheimer’s Disease?</vt:lpstr>
      <vt:lpstr>PowerPoint Presentation</vt:lpstr>
      <vt:lpstr>Causes &amp; Risk Factors</vt:lpstr>
      <vt:lpstr>Dataset Overview</vt:lpstr>
      <vt:lpstr>PowerPoint Presentation</vt:lpstr>
      <vt:lpstr>Data Set Review (Rough outline add info or delete slide) </vt:lpstr>
      <vt:lpstr>Age Distribution of Patients</vt:lpstr>
      <vt:lpstr>Alzheimer’s Disease Diagnosis Distribution</vt:lpstr>
      <vt:lpstr>BMI Distribution by Alzheimer’s Diagnosis</vt:lpstr>
      <vt:lpstr>Education Level Distribution</vt:lpstr>
      <vt:lpstr>Correlation Heatmap of Key Features</vt:lpstr>
      <vt:lpstr>Gender Distribution</vt:lpstr>
      <vt:lpstr>Key Data set features</vt:lpstr>
      <vt:lpstr>Key Data set features pt. 2</vt:lpstr>
      <vt:lpstr>Alzheimer's Disease Associated Symptoms</vt:lpstr>
      <vt:lpstr>Distribution of Patient Symptoms  </vt:lpstr>
      <vt:lpstr>Disease Marker Importance</vt:lpstr>
      <vt:lpstr>Most Significant Disease Markers</vt:lpstr>
      <vt:lpstr>Functional Assessment Score vs Diagnostic Outcome</vt:lpstr>
      <vt:lpstr>MMSE  vs Diagnostic Outcome</vt:lpstr>
      <vt:lpstr>Cognitive Function (MMSE) vs. Age</vt:lpstr>
      <vt:lpstr>Cognitive Function vs Age</vt:lpstr>
      <vt:lpstr>Diagnosis Patterns vs Age</vt:lpstr>
      <vt:lpstr>Model Performance Review</vt:lpstr>
      <vt:lpstr>Model Outcome at a Glance</vt:lpstr>
      <vt:lpstr>Correlation Overview</vt:lpstr>
      <vt:lpstr>Distribution of Correlating Diagnostic Outcomes</vt:lpstr>
      <vt:lpstr>Model Performance Review</vt:lpstr>
      <vt:lpstr>Top-Performing Parameter Combinations</vt:lpstr>
      <vt:lpstr>Trade-off Analysis Between Fit Time and Test Score</vt:lpstr>
      <vt:lpstr>Consistency Across Splits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Amy Slaton</dc:creator>
  <cp:keywords/>
  <dc:description>generated using python-pptx</dc:description>
  <cp:lastModifiedBy>Amy Slaton</cp:lastModifiedBy>
  <cp:revision>72</cp:revision>
  <dcterms:created xsi:type="dcterms:W3CDTF">2013-01-27T09:14:16Z</dcterms:created>
  <dcterms:modified xsi:type="dcterms:W3CDTF">2025-03-13T23:18:18Z</dcterms:modified>
  <cp:category/>
</cp:coreProperties>
</file>